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7" r:id="rId4"/>
    <p:sldId id="286" r:id="rId5"/>
    <p:sldId id="285" r:id="rId6"/>
    <p:sldId id="287" r:id="rId7"/>
    <p:sldId id="288" r:id="rId8"/>
    <p:sldId id="289" r:id="rId9"/>
    <p:sldId id="269" r:id="rId10"/>
    <p:sldId id="290" r:id="rId11"/>
    <p:sldId id="291" r:id="rId12"/>
    <p:sldId id="293" r:id="rId13"/>
    <p:sldId id="294" r:id="rId14"/>
    <p:sldId id="295" r:id="rId15"/>
    <p:sldId id="296" r:id="rId16"/>
    <p:sldId id="283"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566" userDrawn="1">
          <p15:clr>
            <a:srgbClr val="A4A3A4"/>
          </p15:clr>
        </p15:guide>
        <p15:guide id="2" pos="5654" userDrawn="1">
          <p15:clr>
            <a:srgbClr val="A4A3A4"/>
          </p15:clr>
        </p15:guide>
        <p15:guide id="3" pos="756" userDrawn="1">
          <p15:clr>
            <a:srgbClr val="A4A3A4"/>
          </p15:clr>
        </p15:guide>
        <p15:guide id="4" orient="horz" pos="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4" autoAdjust="0"/>
    <p:restoredTop sz="94660"/>
  </p:normalViewPr>
  <p:slideViewPr>
    <p:cSldViewPr snapToGrid="0">
      <p:cViewPr>
        <p:scale>
          <a:sx n="66" d="100"/>
          <a:sy n="66" d="100"/>
        </p:scale>
        <p:origin x="-1362" y="-594"/>
      </p:cViewPr>
      <p:guideLst>
        <p:guide orient="horz" pos="3566"/>
        <p:guide orient="horz" pos="867"/>
        <p:guide pos="5654"/>
        <p:guide pos="756"/>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524966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12005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61473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38853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81005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1104338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5154122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7929018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4271654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88412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2015/5/4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020869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pPr/>
              <a:t>2015/5/4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pPr/>
              <a:t>‹#›</a:t>
            </a:fld>
            <a:endParaRPr lang="zh-CN" altLang="en-US"/>
          </a:p>
        </p:txBody>
      </p:sp>
      <p:pic>
        <p:nvPicPr>
          <p:cNvPr id="8" name="图片 7"/>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12192000" cy="6896100"/>
          </a:xfrm>
          <a:prstGeom prst="rect">
            <a:avLst/>
          </a:prstGeom>
        </p:spPr>
      </p:pic>
    </p:spTree>
    <p:extLst>
      <p:ext uri="{BB962C8B-B14F-4D97-AF65-F5344CB8AC3E}">
        <p14:creationId xmlns:p14="http://schemas.microsoft.com/office/powerpoint/2010/main" xmlns="" val="395793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0.xml"/><Relationship Id="rId1" Type="http://schemas.openxmlformats.org/officeDocument/2006/relationships/slideLayout" Target="../slideLayouts/slideLayout7.xml"/><Relationship Id="rId5" Type="http://schemas.openxmlformats.org/officeDocument/2006/relationships/slide" Target="slide11.xml"/><Relationship Id="rId4"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46764"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xmlns=""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48"/>
            <a:ext cx="2494628" cy="461665"/>
          </a:xfrm>
          <a:prstGeom prst="rect">
            <a:avLst/>
          </a:prstGeom>
          <a:noFill/>
        </p:spPr>
        <p:txBody>
          <a:bodyPr wrap="square" rtlCol="0" anchor="ctr">
            <a:spAutoFit/>
          </a:bodyPr>
          <a:lstStyle/>
          <a:p>
            <a:r>
              <a:rPr lang="zh-CN" altLang="en-US" sz="2400" b="1" dirty="0" smtClean="0">
                <a:latin typeface="微软雅黑" pitchFamily="34" charset="-122"/>
                <a:ea typeface="微软雅黑" pitchFamily="34" charset="-122"/>
              </a:rPr>
              <a:t>基础医学院</a:t>
            </a:r>
            <a:endParaRPr lang="zh-CN" altLang="en-US" sz="2400" b="1" dirty="0">
              <a:latin typeface="微软雅黑" pitchFamily="34" charset="-122"/>
              <a:ea typeface="微软雅黑" pitchFamily="34" charset="-122"/>
            </a:endParaRPr>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35280" y="2337900"/>
            <a:ext cx="12227280" cy="769441"/>
          </a:xfrm>
          <a:prstGeom prst="rect">
            <a:avLst/>
          </a:prstGeom>
        </p:spPr>
        <p:txBody>
          <a:bodyPr wrap="square">
            <a:spAutoFit/>
          </a:bodyPr>
          <a:lstStyle/>
          <a:p>
            <a:pPr algn="ctr">
              <a:spcAft>
                <a:spcPts val="0"/>
              </a:spcAft>
            </a:pPr>
            <a:r>
              <a:rPr lang="zh-CN" altLang="en-US" sz="4400" b="1" kern="100" dirty="0" smtClean="0">
                <a:latin typeface="微软雅黑" pitchFamily="34" charset="-122"/>
                <a:ea typeface="微软雅黑" pitchFamily="34" charset="-122"/>
                <a:cs typeface="Times New Roman" panose="02020603050405020304" pitchFamily="18" charset="0"/>
              </a:rPr>
              <a:t>识别多种癌型对顺铂耐药的分子标志</a:t>
            </a:r>
            <a:endParaRPr lang="zh-CN" altLang="zh-CN" sz="2800" b="1" kern="100" dirty="0">
              <a:latin typeface="微软雅黑" pitchFamily="34" charset="-122"/>
              <a:ea typeface="微软雅黑" pitchFamily="34" charset="-122"/>
              <a:cs typeface="Times New Roman" panose="02020603050405020304" pitchFamily="18" charset="0"/>
            </a:endParaRPr>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7598436" y="4206056"/>
            <a:ext cx="4402579" cy="830997"/>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rPr>
              <a:t>主讲人：黄海燕</a:t>
            </a:r>
            <a:endParaRPr lang="en-US" altLang="zh-CN" sz="2400" b="1" dirty="0" smtClean="0">
              <a:latin typeface="微软雅黑" pitchFamily="34" charset="-122"/>
              <a:ea typeface="微软雅黑" pitchFamily="34" charset="-122"/>
            </a:endParaRPr>
          </a:p>
          <a:p>
            <a:pPr algn="ctr"/>
            <a:r>
              <a:rPr lang="zh-CN" altLang="en-US" sz="2400" b="1" dirty="0">
                <a:latin typeface="微软雅黑" pitchFamily="34" charset="-122"/>
                <a:ea typeface="微软雅黑" pitchFamily="34" charset="-122"/>
              </a:rPr>
              <a:t>指导</a:t>
            </a:r>
            <a:r>
              <a:rPr lang="zh-CN" altLang="en-US" sz="2400" b="1" dirty="0" smtClean="0">
                <a:latin typeface="微软雅黑" pitchFamily="34" charset="-122"/>
                <a:ea typeface="微软雅黑" pitchFamily="34" charset="-122"/>
              </a:rPr>
              <a:t>老师：敖露</a:t>
            </a:r>
            <a:endParaRPr lang="zh-CN" altLang="en-US" sz="2400" b="1" dirty="0">
              <a:latin typeface="微软雅黑" pitchFamily="34" charset="-122"/>
              <a:ea typeface="微软雅黑"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059177838"/>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a:hlinkClick r:id="rId2" action="ppaction://hlinksldjump"/>
          </p:cNvPr>
          <p:cNvSpPr/>
          <p:nvPr/>
        </p:nvSpPr>
        <p:spPr>
          <a:xfrm>
            <a:off x="1826288" y="3448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方案</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312614" y="1487616"/>
            <a:ext cx="8034586" cy="3505298"/>
            <a:chOff x="1285643" y="1717364"/>
            <a:chExt cx="7247798" cy="3131436"/>
          </a:xfrm>
        </p:grpSpPr>
        <p:sp>
          <p:nvSpPr>
            <p:cNvPr id="54" name="矩形 53"/>
            <p:cNvSpPr/>
            <p:nvPr/>
          </p:nvSpPr>
          <p:spPr>
            <a:xfrm>
              <a:off x="1285644" y="2104682"/>
              <a:ext cx="7247797" cy="2744118"/>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17364"/>
              <a:ext cx="4534586" cy="39362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4048" y="1555004"/>
            <a:ext cx="4725744" cy="353943"/>
          </a:xfrm>
          <a:prstGeom prst="rect">
            <a:avLst/>
          </a:prstGeom>
          <a:noFill/>
        </p:spPr>
        <p:txBody>
          <a:bodyPr wrap="square" rtlCol="0" anchor="ctr">
            <a:spAutoFit/>
          </a:bodyPr>
          <a:lstStyle/>
          <a:p>
            <a:r>
              <a:rPr lang="zh-CN" altLang="en-US" sz="1700" b="1" dirty="0" smtClean="0">
                <a:solidFill>
                  <a:schemeClr val="bg1"/>
                </a:solidFill>
                <a:latin typeface="微软雅黑" panose="020B0503020204020204" pitchFamily="34" charset="-122"/>
                <a:ea typeface="微软雅黑" panose="020B0503020204020204" pitchFamily="34" charset="-122"/>
              </a:rPr>
              <a:t>关键词：研究基础</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321392" y="2032792"/>
            <a:ext cx="7740068" cy="2862322"/>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专业</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基础：</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  1</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年暑假参加本校生物信息学实验室为期四周（共</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240</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学时）暑期培训班，团队成员对课题的研究有着更深一步的理解</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b="1"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  2</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本</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项目组成员已经掌握了经顺铂处理的多种肿瘤细胞系数据及相应的临床化疗组织数据，可以充分地利用数据挖掘工具进行生物信息学分析</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b="1" dirty="0">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xmlns="" val="1669929664"/>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796570" y="1280635"/>
            <a:ext cx="1903087" cy="55559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a:t>耐</a:t>
            </a:r>
            <a:r>
              <a:rPr lang="zh-CN" altLang="en-US" b="1" dirty="0" smtClean="0"/>
              <a:t>药</a:t>
            </a:r>
            <a:r>
              <a:rPr lang="en-US" altLang="zh-CN" b="1" dirty="0" smtClean="0"/>
              <a:t>-</a:t>
            </a:r>
            <a:r>
              <a:rPr lang="zh-CN" altLang="en-US" b="1" dirty="0" smtClean="0"/>
              <a:t>敏感细胞系表达谱数据</a:t>
            </a:r>
            <a:endParaRPr lang="zh-CN" altLang="en-US" b="1" dirty="0"/>
          </a:p>
        </p:txBody>
      </p:sp>
      <p:sp>
        <p:nvSpPr>
          <p:cNvPr id="8" name="矩形 7"/>
          <p:cNvSpPr/>
          <p:nvPr/>
        </p:nvSpPr>
        <p:spPr>
          <a:xfrm>
            <a:off x="3242060" y="1271526"/>
            <a:ext cx="2549140" cy="42664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细胞系耐药相关基因</a:t>
            </a:r>
            <a:endParaRPr lang="zh-CN" altLang="en-US" b="1" dirty="0"/>
          </a:p>
        </p:txBody>
      </p:sp>
      <p:sp>
        <p:nvSpPr>
          <p:cNvPr id="9" name="矩形 8"/>
          <p:cNvSpPr/>
          <p:nvPr/>
        </p:nvSpPr>
        <p:spPr>
          <a:xfrm>
            <a:off x="6342743" y="1271526"/>
            <a:ext cx="2220686" cy="42664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细胞系</a:t>
            </a:r>
            <a:r>
              <a:rPr lang="en-US" altLang="zh-CN" b="1" dirty="0" smtClean="0"/>
              <a:t>GI50</a:t>
            </a:r>
            <a:r>
              <a:rPr lang="zh-CN" altLang="en-US" b="1" dirty="0" smtClean="0"/>
              <a:t>或</a:t>
            </a:r>
            <a:r>
              <a:rPr lang="en-US" altLang="zh-CN" b="1" dirty="0" smtClean="0"/>
              <a:t>IC50</a:t>
            </a:r>
            <a:r>
              <a:rPr lang="zh-CN" altLang="en-US" b="1" dirty="0" smtClean="0"/>
              <a:t>值</a:t>
            </a:r>
            <a:endParaRPr lang="zh-CN" altLang="en-US" b="1" dirty="0"/>
          </a:p>
        </p:txBody>
      </p:sp>
      <p:sp>
        <p:nvSpPr>
          <p:cNvPr id="26" name="矩形 25"/>
          <p:cNvSpPr/>
          <p:nvPr/>
        </p:nvSpPr>
        <p:spPr>
          <a:xfrm>
            <a:off x="796570" y="2935514"/>
            <a:ext cx="2979470" cy="100874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耐药</a:t>
            </a:r>
            <a:r>
              <a:rPr lang="en-US" altLang="zh-CN" b="1" dirty="0" smtClean="0"/>
              <a:t>-</a:t>
            </a:r>
            <a:r>
              <a:rPr lang="zh-CN" altLang="en-US" b="1" dirty="0" smtClean="0"/>
              <a:t>敏感信息或生存信息（含有对药物的</a:t>
            </a:r>
            <a:r>
              <a:rPr lang="en-US" altLang="zh-CN" b="1" dirty="0" smtClean="0"/>
              <a:t>response</a:t>
            </a:r>
            <a:r>
              <a:rPr lang="zh-CN" altLang="en-US" b="1" dirty="0" smtClean="0"/>
              <a:t>状态、生存时间等）</a:t>
            </a:r>
            <a:endParaRPr lang="zh-CN" altLang="en-US" b="1" dirty="0"/>
          </a:p>
        </p:txBody>
      </p:sp>
      <p:sp>
        <p:nvSpPr>
          <p:cNvPr id="27" name="矩形 26"/>
          <p:cNvSpPr/>
          <p:nvPr/>
        </p:nvSpPr>
        <p:spPr>
          <a:xfrm>
            <a:off x="4904017" y="3236686"/>
            <a:ext cx="2442024" cy="406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组织</a:t>
            </a:r>
            <a:r>
              <a:rPr lang="en-US" altLang="zh-CN" b="1" dirty="0" smtClean="0"/>
              <a:t>mRNA</a:t>
            </a:r>
            <a:r>
              <a:rPr lang="zh-CN" altLang="en-US" b="1" dirty="0" smtClean="0"/>
              <a:t>表达谱</a:t>
            </a:r>
            <a:endParaRPr lang="zh-CN" altLang="en-US" b="1" dirty="0"/>
          </a:p>
        </p:txBody>
      </p:sp>
      <p:sp>
        <p:nvSpPr>
          <p:cNvPr id="28" name="矩形 27"/>
          <p:cNvSpPr/>
          <p:nvPr/>
        </p:nvSpPr>
        <p:spPr>
          <a:xfrm>
            <a:off x="4874988" y="2467430"/>
            <a:ext cx="2442024" cy="37737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细胞系耐药基因</a:t>
            </a:r>
            <a:endParaRPr lang="zh-CN" altLang="en-US" b="1" dirty="0"/>
          </a:p>
        </p:txBody>
      </p:sp>
      <p:cxnSp>
        <p:nvCxnSpPr>
          <p:cNvPr id="11" name="直接箭头连接符 10"/>
          <p:cNvCxnSpPr>
            <a:stCxn id="7" idx="3"/>
          </p:cNvCxnSpPr>
          <p:nvPr/>
        </p:nvCxnSpPr>
        <p:spPr>
          <a:xfrm>
            <a:off x="2699657" y="1558434"/>
            <a:ext cx="542403" cy="0"/>
          </a:xfrm>
          <a:prstGeom prst="straightConnector1">
            <a:avLst/>
          </a:prstGeom>
          <a:ln w="19050">
            <a:solidFill>
              <a:schemeClr val="tx1"/>
            </a:solidFill>
            <a:tailEnd type="arrow"/>
          </a:ln>
        </p:spPr>
        <p:style>
          <a:lnRef idx="3">
            <a:schemeClr val="dk1"/>
          </a:lnRef>
          <a:fillRef idx="0">
            <a:schemeClr val="dk1"/>
          </a:fillRef>
          <a:effectRef idx="2">
            <a:schemeClr val="dk1"/>
          </a:effectRef>
          <a:fontRef idx="minor">
            <a:schemeClr val="tx1"/>
          </a:fontRef>
        </p:style>
      </p:cxnSp>
      <p:cxnSp>
        <p:nvCxnSpPr>
          <p:cNvPr id="13" name="直接连接符 12"/>
          <p:cNvCxnSpPr>
            <a:stCxn id="8" idx="2"/>
          </p:cNvCxnSpPr>
          <p:nvPr/>
        </p:nvCxnSpPr>
        <p:spPr>
          <a:xfrm>
            <a:off x="4516630" y="1698171"/>
            <a:ext cx="0" cy="2902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387771" y="1698172"/>
            <a:ext cx="0" cy="2902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8863" y="1988458"/>
            <a:ext cx="2871141"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6096000" y="1988458"/>
            <a:ext cx="0" cy="44994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28" idx="2"/>
          </p:cNvCxnSpPr>
          <p:nvPr/>
        </p:nvCxnSpPr>
        <p:spPr>
          <a:xfrm>
            <a:off x="6096000" y="2844800"/>
            <a:ext cx="0" cy="391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2970858" y="4763705"/>
            <a:ext cx="3139648" cy="406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构建分类器</a:t>
            </a:r>
            <a:endParaRPr lang="zh-CN" altLang="en-US" b="1" dirty="0"/>
          </a:p>
        </p:txBody>
      </p:sp>
      <p:sp>
        <p:nvSpPr>
          <p:cNvPr id="44" name="矩形 43"/>
          <p:cNvSpPr/>
          <p:nvPr/>
        </p:nvSpPr>
        <p:spPr>
          <a:xfrm>
            <a:off x="3523095" y="3991429"/>
            <a:ext cx="1683657" cy="42208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核心耐药基因</a:t>
            </a:r>
            <a:endParaRPr lang="zh-CN" altLang="en-US" b="1" dirty="0"/>
          </a:p>
        </p:txBody>
      </p:sp>
      <p:cxnSp>
        <p:nvCxnSpPr>
          <p:cNvPr id="22" name="直接连接符 21"/>
          <p:cNvCxnSpPr/>
          <p:nvPr/>
        </p:nvCxnSpPr>
        <p:spPr>
          <a:xfrm>
            <a:off x="3805069" y="3447143"/>
            <a:ext cx="10989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4347574" y="3472970"/>
            <a:ext cx="6969" cy="51845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2970858" y="6180957"/>
            <a:ext cx="3139648" cy="41669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不同癌型间耐药基因的比较</a:t>
            </a:r>
            <a:endParaRPr lang="zh-CN" altLang="en-US" b="1" dirty="0"/>
          </a:p>
        </p:txBody>
      </p:sp>
      <p:sp>
        <p:nvSpPr>
          <p:cNvPr id="61" name="矩形 60"/>
          <p:cNvSpPr/>
          <p:nvPr/>
        </p:nvSpPr>
        <p:spPr>
          <a:xfrm>
            <a:off x="2985381" y="5514085"/>
            <a:ext cx="3139648" cy="40351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独立数据验证</a:t>
            </a:r>
            <a:endParaRPr lang="zh-CN" altLang="en-US" b="1" dirty="0"/>
          </a:p>
        </p:txBody>
      </p:sp>
      <p:sp>
        <p:nvSpPr>
          <p:cNvPr id="689" name="TextBox 688"/>
          <p:cNvSpPr txBox="1"/>
          <p:nvPr/>
        </p:nvSpPr>
        <p:spPr>
          <a:xfrm>
            <a:off x="6096000" y="2028763"/>
            <a:ext cx="1930400" cy="369332"/>
          </a:xfrm>
          <a:prstGeom prst="rect">
            <a:avLst/>
          </a:prstGeom>
          <a:noFill/>
        </p:spPr>
        <p:txBody>
          <a:bodyPr wrap="square" rtlCol="0">
            <a:spAutoFit/>
          </a:bodyPr>
          <a:lstStyle/>
          <a:p>
            <a:r>
              <a:rPr lang="en-US" altLang="zh-CN" b="1" dirty="0" smtClean="0"/>
              <a:t>COX</a:t>
            </a:r>
            <a:r>
              <a:rPr lang="zh-CN" altLang="en-US" b="1" dirty="0" smtClean="0"/>
              <a:t>相关性分析</a:t>
            </a:r>
            <a:endParaRPr lang="zh-CN" altLang="en-US" b="1" dirty="0"/>
          </a:p>
        </p:txBody>
      </p:sp>
      <p:sp>
        <p:nvSpPr>
          <p:cNvPr id="690" name="TextBox 689"/>
          <p:cNvSpPr txBox="1"/>
          <p:nvPr/>
        </p:nvSpPr>
        <p:spPr>
          <a:xfrm>
            <a:off x="4381972" y="4415612"/>
            <a:ext cx="1409228" cy="369332"/>
          </a:xfrm>
          <a:prstGeom prst="rect">
            <a:avLst/>
          </a:prstGeom>
          <a:noFill/>
        </p:spPr>
        <p:txBody>
          <a:bodyPr wrap="square" rtlCol="0">
            <a:spAutoFit/>
          </a:bodyPr>
          <a:lstStyle/>
          <a:p>
            <a:r>
              <a:rPr lang="zh-CN" altLang="en-US" b="1" dirty="0" smtClean="0"/>
              <a:t>训练</a:t>
            </a:r>
            <a:endParaRPr lang="zh-CN" altLang="en-US" b="1" dirty="0"/>
          </a:p>
        </p:txBody>
      </p:sp>
      <p:sp>
        <p:nvSpPr>
          <p:cNvPr id="691" name="TextBox 690"/>
          <p:cNvSpPr txBox="1"/>
          <p:nvPr/>
        </p:nvSpPr>
        <p:spPr>
          <a:xfrm>
            <a:off x="4403819" y="5165992"/>
            <a:ext cx="1114913" cy="369332"/>
          </a:xfrm>
          <a:prstGeom prst="rect">
            <a:avLst/>
          </a:prstGeom>
          <a:noFill/>
        </p:spPr>
        <p:txBody>
          <a:bodyPr wrap="square" rtlCol="0">
            <a:spAutoFit/>
          </a:bodyPr>
          <a:lstStyle/>
          <a:p>
            <a:r>
              <a:rPr lang="zh-CN" altLang="en-US" b="1" dirty="0" smtClean="0"/>
              <a:t>验证</a:t>
            </a:r>
            <a:endParaRPr lang="zh-CN" altLang="en-US" b="1" dirty="0"/>
          </a:p>
        </p:txBody>
      </p:sp>
      <p:sp>
        <p:nvSpPr>
          <p:cNvPr id="692" name="右大括号 691"/>
          <p:cNvSpPr/>
          <p:nvPr/>
        </p:nvSpPr>
        <p:spPr>
          <a:xfrm>
            <a:off x="8693967" y="983269"/>
            <a:ext cx="377462" cy="195224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4" name="矩形 693"/>
          <p:cNvSpPr/>
          <p:nvPr/>
        </p:nvSpPr>
        <p:spPr>
          <a:xfrm>
            <a:off x="9187543" y="1578002"/>
            <a:ext cx="2549572" cy="8894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  分别分析卵巢癌、肺癌、膀胱癌细胞系数据</a:t>
            </a:r>
            <a:endParaRPr lang="zh-CN" altLang="en-US" b="1" dirty="0"/>
          </a:p>
        </p:txBody>
      </p:sp>
      <p:sp>
        <p:nvSpPr>
          <p:cNvPr id="78" name="矩形 77"/>
          <p:cNvSpPr/>
          <p:nvPr/>
        </p:nvSpPr>
        <p:spPr>
          <a:xfrm>
            <a:off x="9187543" y="4146003"/>
            <a:ext cx="2576286" cy="134639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b="1" dirty="0" smtClean="0"/>
              <a:t>将三种癌型的细胞系中的结果分别对应到卵巢癌、肺癌、膀胱癌组织数据进行分析</a:t>
            </a:r>
            <a:endParaRPr lang="zh-CN" altLang="en-US" b="1" dirty="0"/>
          </a:p>
        </p:txBody>
      </p:sp>
      <p:sp>
        <p:nvSpPr>
          <p:cNvPr id="695" name="右大括号 694"/>
          <p:cNvSpPr/>
          <p:nvPr/>
        </p:nvSpPr>
        <p:spPr>
          <a:xfrm>
            <a:off x="8693967" y="3040743"/>
            <a:ext cx="377462" cy="3556913"/>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00" name="直接箭头连接符 699"/>
          <p:cNvCxnSpPr/>
          <p:nvPr/>
        </p:nvCxnSpPr>
        <p:spPr>
          <a:xfrm>
            <a:off x="4355511" y="5939343"/>
            <a:ext cx="0" cy="2416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0" name="直接箭头连接符 709"/>
          <p:cNvCxnSpPr/>
          <p:nvPr/>
        </p:nvCxnSpPr>
        <p:spPr>
          <a:xfrm>
            <a:off x="4347575" y="4415612"/>
            <a:ext cx="6968" cy="34809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p:nvPr/>
        </p:nvCxnSpPr>
        <p:spPr>
          <a:xfrm>
            <a:off x="4354949" y="5165992"/>
            <a:ext cx="6968" cy="34809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9" name="矩形 98">
            <a:hlinkClick r:id="rId2" action="ppaction://hlinksldjump"/>
          </p:cNvPr>
          <p:cNvSpPr/>
          <p:nvPr/>
        </p:nvSpPr>
        <p:spPr>
          <a:xfrm>
            <a:off x="1834728" y="316056"/>
            <a:ext cx="1688367" cy="479165"/>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技术路线图</a:t>
            </a:r>
            <a:endParaRPr lang="zh-CN" altLang="en-US" dirty="0"/>
          </a:p>
        </p:txBody>
      </p:sp>
    </p:spTree>
    <p:extLst>
      <p:ext uri="{BB962C8B-B14F-4D97-AF65-F5344CB8AC3E}">
        <p14:creationId xmlns:p14="http://schemas.microsoft.com/office/powerpoint/2010/main" xmlns="" val="41998048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a:hlinkClick r:id="rId2" action="ppaction://hlinksldjump"/>
          </p:cNvPr>
          <p:cNvSpPr/>
          <p:nvPr/>
        </p:nvSpPr>
        <p:spPr>
          <a:xfrm>
            <a:off x="1826288" y="3448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项目方案</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1724" y="1690802"/>
            <a:ext cx="7898004" cy="2129298"/>
            <a:chOff x="1285643" y="1624551"/>
            <a:chExt cx="7898004" cy="2129298"/>
          </a:xfrm>
        </p:grpSpPr>
        <p:sp>
          <p:nvSpPr>
            <p:cNvPr id="54" name="矩形 53"/>
            <p:cNvSpPr/>
            <p:nvPr/>
          </p:nvSpPr>
          <p:spPr>
            <a:xfrm>
              <a:off x="1285643" y="2087939"/>
              <a:ext cx="7898004" cy="1665910"/>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1880" y="1753218"/>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关键词：拟解决问题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81724" y="2369805"/>
            <a:ext cx="7678827" cy="1015663"/>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 敏感</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耐药细胞系中和顺铂耐药相关的分子标志的识别；核心耐药基因在临床组织（卵巢癌、肺癌、膀胱癌）中分类器的构建。</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16656777"/>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a:hlinkClick r:id="rId2" action="ppaction://hlinksldjump"/>
          </p:cNvPr>
          <p:cNvSpPr/>
          <p:nvPr/>
        </p:nvSpPr>
        <p:spPr>
          <a:xfrm>
            <a:off x="1826288" y="3448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方案</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312614" y="1487616"/>
            <a:ext cx="8034586" cy="3287583"/>
            <a:chOff x="1285643" y="1717364"/>
            <a:chExt cx="7247798" cy="2936942"/>
          </a:xfrm>
        </p:grpSpPr>
        <p:sp>
          <p:nvSpPr>
            <p:cNvPr id="54" name="矩形 53"/>
            <p:cNvSpPr/>
            <p:nvPr/>
          </p:nvSpPr>
          <p:spPr>
            <a:xfrm>
              <a:off x="1285644" y="2104682"/>
              <a:ext cx="7247797" cy="2549624"/>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17364"/>
              <a:ext cx="4534586" cy="39362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4048" y="1555004"/>
            <a:ext cx="4725744" cy="353943"/>
          </a:xfrm>
          <a:prstGeom prst="rect">
            <a:avLst/>
          </a:prstGeom>
          <a:noFill/>
        </p:spPr>
        <p:txBody>
          <a:bodyPr wrap="square" rtlCol="0" anchor="ctr">
            <a:spAutoFit/>
          </a:bodyPr>
          <a:lstStyle/>
          <a:p>
            <a:r>
              <a:rPr lang="zh-CN" altLang="en-US" sz="1700" b="1" dirty="0" smtClean="0">
                <a:solidFill>
                  <a:schemeClr val="bg1"/>
                </a:solidFill>
                <a:latin typeface="微软雅黑" panose="020B0503020204020204" pitchFamily="34" charset="-122"/>
                <a:ea typeface="微软雅黑" panose="020B0503020204020204" pitchFamily="34" charset="-122"/>
              </a:rPr>
              <a:t>关键词：特色与创新性</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312614" y="2126088"/>
            <a:ext cx="7740068" cy="2400657"/>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在</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构建分类器时，目前大多数研究都采用均值或中值的方法来给定一个阈值对样本进行分类。但是这样的阈值在独立数据集中往往工作效能低，并且对临床上单独的一个患者不具有分类意义。本项目中采用基因对反转的规则来构建分类器，相比于依赖一个固定的阈值，具有更加稳健的分类能力。</a:t>
            </a:r>
          </a:p>
        </p:txBody>
      </p:sp>
    </p:spTree>
    <p:extLst>
      <p:ext uri="{BB962C8B-B14F-4D97-AF65-F5344CB8AC3E}">
        <p14:creationId xmlns:p14="http://schemas.microsoft.com/office/powerpoint/2010/main" xmlns="" val="3395424103"/>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2954655"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项目进度与预期成果</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588402" y="1087710"/>
            <a:ext cx="10950455" cy="5674578"/>
            <a:chOff x="1171283" y="1624550"/>
            <a:chExt cx="10402825" cy="5674578"/>
          </a:xfrm>
        </p:grpSpPr>
        <p:sp>
          <p:nvSpPr>
            <p:cNvPr id="54" name="矩形 53"/>
            <p:cNvSpPr/>
            <p:nvPr/>
          </p:nvSpPr>
          <p:spPr>
            <a:xfrm>
              <a:off x="1171283" y="2087937"/>
              <a:ext cx="10402825" cy="5211191"/>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71283" y="1624550"/>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605398" y="1150126"/>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a:t>
            </a:r>
            <a:r>
              <a:rPr lang="zh-CN" altLang="en-US" sz="1600" b="1" dirty="0">
                <a:solidFill>
                  <a:schemeClr val="bg1"/>
                </a:solidFill>
                <a:latin typeface="微软雅黑" panose="020B0503020204020204" pitchFamily="34" charset="-122"/>
                <a:ea typeface="微软雅黑" panose="020B0503020204020204" pitchFamily="34" charset="-122"/>
              </a:rPr>
              <a:t>项目进度</a:t>
            </a:r>
          </a:p>
        </p:txBody>
      </p:sp>
      <p:sp>
        <p:nvSpPr>
          <p:cNvPr id="5" name="矩形 4"/>
          <p:cNvSpPr/>
          <p:nvPr/>
        </p:nvSpPr>
        <p:spPr>
          <a:xfrm>
            <a:off x="588402" y="1546168"/>
            <a:ext cx="10820969" cy="5170646"/>
          </a:xfrm>
          <a:prstGeom prst="rect">
            <a:avLst/>
          </a:prstGeom>
        </p:spPr>
        <p:txBody>
          <a:bodyPr wrap="square">
            <a:spAutoFit/>
          </a:bodyPr>
          <a:lstStyle/>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2015</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年</a:t>
            </a:r>
            <a:endPar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在先前学习准备的相关基础知识上，利用课余时间，收集更多相关的数据</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8</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掌握差异基因分析、相关性分析等方法、原理和技术</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整理数据以及对数据的</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预处理</a:t>
            </a:r>
            <a:endPar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年</a:t>
            </a:r>
            <a:endParaRPr lang="zh-CN" altLang="en-US" sz="2000" b="1"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分析细胞系数据，寻找敏感</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耐药细胞系间的差异基因并从中筛选和组织</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生存                                                   时间</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显著相关的核心耐药基因</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从核心耐药基因中训练可靠的分类器，并使用独立数据验证</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8</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多种癌型各自获得的耐药基因的功能关系比较</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月：</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撰写论文及总结报告材料，同时积极参加相关学术的交流活动，完成项目总结</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验       收</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汇报工作</a:t>
            </a:r>
          </a:p>
        </p:txBody>
      </p:sp>
    </p:spTree>
    <p:extLst>
      <p:ext uri="{BB962C8B-B14F-4D97-AF65-F5344CB8AC3E}">
        <p14:creationId xmlns:p14="http://schemas.microsoft.com/office/powerpoint/2010/main" xmlns="" val="1395586856"/>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0" y="54210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413014" y="54210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8745775" y="548876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7742148" y="545319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149719" y="5460619"/>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996461" y="544467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2954655"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项目进度与预期成果</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1724" y="1690802"/>
            <a:ext cx="8682164" cy="3729768"/>
            <a:chOff x="1285643" y="1624551"/>
            <a:chExt cx="8682164" cy="3729768"/>
          </a:xfrm>
        </p:grpSpPr>
        <p:sp>
          <p:nvSpPr>
            <p:cNvPr id="54" name="矩形 53"/>
            <p:cNvSpPr/>
            <p:nvPr/>
          </p:nvSpPr>
          <p:spPr>
            <a:xfrm>
              <a:off x="1285643" y="2087939"/>
              <a:ext cx="8682164" cy="3266380"/>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1880" y="1753218"/>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关键词：预期成果</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99313" y="2315256"/>
            <a:ext cx="7678827" cy="2807948"/>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、本项创新性实验初步达到对学生独立进行科研调研、科研设计、科研实践和实践创新的培养目的，提高本科学生自主创新实验的能力以及实验动手操作能力。为今后继续深造打下坚实的基础。</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    2</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、国家级核心刊物及以上发表相关研究论文</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篇。</a:t>
            </a:r>
          </a:p>
          <a:p>
            <a:pPr algn="just">
              <a:lnSpc>
                <a:spcPct val="150000"/>
              </a:lnSpc>
            </a:pP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    3</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、参与的每个同学在项目结束时，能从项目的各个方面各写一篇研究性报告。</a:t>
            </a:r>
          </a:p>
        </p:txBody>
      </p:sp>
    </p:spTree>
    <p:extLst>
      <p:ext uri="{BB962C8B-B14F-4D97-AF65-F5344CB8AC3E}">
        <p14:creationId xmlns:p14="http://schemas.microsoft.com/office/powerpoint/2010/main" xmlns="" val="3034078617"/>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562519" y="1660123"/>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xmlns="" val="0"/>
              </a:ext>
            </a:extLst>
          </a:blip>
          <a:srcRect l="156" t="30898" r="26794" b="49213"/>
          <a:stretch/>
        </p:blipFill>
        <p:spPr>
          <a:xfrm>
            <a:off x="495119" y="2123164"/>
            <a:ext cx="8906237" cy="1371601"/>
          </a:xfrm>
          <a:prstGeom prst="rect">
            <a:avLst/>
          </a:prstGeom>
        </p:spPr>
      </p:pic>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48"/>
            <a:ext cx="2494628" cy="461665"/>
          </a:xfrm>
          <a:prstGeom prst="rect">
            <a:avLst/>
          </a:prstGeom>
          <a:noFill/>
        </p:spPr>
        <p:txBody>
          <a:bodyPr wrap="square" rtlCol="0" anchor="ctr">
            <a:spAutoFit/>
          </a:bodyPr>
          <a:lstStyle/>
          <a:p>
            <a:r>
              <a:rPr lang="zh-CN" altLang="en-US" sz="2400" b="1" dirty="0" smtClean="0">
                <a:latin typeface="微软雅黑" panose="020B0503020204020204" pitchFamily="34" charset="-122"/>
                <a:ea typeface="微软雅黑" panose="020B0503020204020204" pitchFamily="34" charset="-122"/>
              </a:rPr>
              <a:t>基础</a:t>
            </a:r>
            <a:r>
              <a:rPr lang="zh-CN" altLang="en-US" sz="2400" b="1" dirty="0">
                <a:latin typeface="微软雅黑" panose="020B0503020204020204" pitchFamily="34" charset="-122"/>
                <a:ea typeface="微软雅黑" panose="020B0503020204020204" pitchFamily="34" charset="-122"/>
              </a:rPr>
              <a:t>医学院</a:t>
            </a:r>
          </a:p>
        </p:txBody>
      </p:sp>
      <p:sp>
        <p:nvSpPr>
          <p:cNvPr id="2" name="TextBox 1"/>
          <p:cNvSpPr txBox="1"/>
          <p:nvPr/>
        </p:nvSpPr>
        <p:spPr>
          <a:xfrm>
            <a:off x="-35280" y="2284444"/>
            <a:ext cx="12203896" cy="584775"/>
          </a:xfrm>
          <a:prstGeom prst="rect">
            <a:avLst/>
          </a:prstGeom>
          <a:noFill/>
        </p:spPr>
        <p:txBody>
          <a:bodyPr wrap="square" rtlCol="0">
            <a:spAutoFit/>
          </a:bodyPr>
          <a:lstStyle/>
          <a:p>
            <a:pPr algn="ctr"/>
            <a:r>
              <a:rPr lang="zh-CN" altLang="en-US" sz="3200" b="1" dirty="0" smtClean="0">
                <a:latin typeface="微软雅黑" pitchFamily="34" charset="-122"/>
                <a:ea typeface="微软雅黑" pitchFamily="34" charset="-122"/>
              </a:rPr>
              <a:t>请各位专家提出宝贵意见</a:t>
            </a:r>
            <a:endParaRPr lang="zh-CN" altLang="en-US" sz="3200" b="1" dirty="0">
              <a:latin typeface="微软雅黑" pitchFamily="34" charset="-122"/>
              <a:ea typeface="微软雅黑" pitchFamily="34" charset="-122"/>
            </a:endParaRPr>
          </a:p>
        </p:txBody>
      </p:sp>
      <p:sp>
        <p:nvSpPr>
          <p:cNvPr id="3" name="TextBox 2"/>
          <p:cNvSpPr txBox="1"/>
          <p:nvPr/>
        </p:nvSpPr>
        <p:spPr>
          <a:xfrm>
            <a:off x="0" y="3610609"/>
            <a:ext cx="12203896" cy="523220"/>
          </a:xfrm>
          <a:prstGeom prst="rect">
            <a:avLst/>
          </a:prstGeom>
          <a:noFill/>
        </p:spPr>
        <p:txBody>
          <a:bodyPr wrap="square" rtlCol="0">
            <a:spAutoFit/>
          </a:bodyPr>
          <a:lstStyle/>
          <a:p>
            <a:pPr algn="ctr"/>
            <a:r>
              <a:rPr lang="zh-CN" altLang="en-US" sz="2800" dirty="0" smtClean="0">
                <a:latin typeface="微软雅黑" pitchFamily="34" charset="-122"/>
                <a:ea typeface="微软雅黑" pitchFamily="34" charset="-122"/>
              </a:rPr>
              <a:t>谢谢！</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xmlns="" val="2208898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11510"/>
            <a:ext cx="53975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0"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0" y="345599"/>
            <a:ext cx="1409581" cy="707886"/>
          </a:xfrm>
          <a:prstGeom prst="rect">
            <a:avLst/>
          </a:prstGeom>
          <a:noFill/>
        </p:spPr>
        <p:txBody>
          <a:bodyPr wrap="square" rtlCol="0" anchor="ctr">
            <a:spAutoFit/>
          </a:bodyPr>
          <a:lstStyle/>
          <a:p>
            <a:r>
              <a:rPr lang="zh-CN" altLang="en-US" sz="4000" b="1" dirty="0" smtClean="0">
                <a:latin typeface="微软雅黑" panose="020B0503020204020204" pitchFamily="34" charset="-122"/>
                <a:ea typeface="微软雅黑" panose="020B0503020204020204" pitchFamily="34" charset="-122"/>
              </a:rPr>
              <a:t>目 录</a:t>
            </a:r>
            <a:endParaRPr lang="zh-CN" altLang="en-US" sz="4000" b="1" dirty="0">
              <a:latin typeface="微软雅黑" panose="020B0503020204020204" pitchFamily="34" charset="-122"/>
              <a:ea typeface="微软雅黑" panose="020B0503020204020204" pitchFamily="34" charset="-122"/>
            </a:endParaRPr>
          </a:p>
        </p:txBody>
      </p:sp>
      <p:sp>
        <p:nvSpPr>
          <p:cNvPr id="47" name="TextBox 8"/>
          <p:cNvSpPr txBox="1"/>
          <p:nvPr/>
        </p:nvSpPr>
        <p:spPr>
          <a:xfrm>
            <a:off x="2071250" y="574322"/>
            <a:ext cx="2284725" cy="461665"/>
          </a:xfrm>
          <a:prstGeom prst="rect">
            <a:avLst/>
          </a:prstGeom>
          <a:noFill/>
        </p:spPr>
        <p:txBody>
          <a:bodyPr wrap="square" rtlCol="0">
            <a:spAutoFit/>
          </a:bodyPr>
          <a:lstStyle/>
          <a:p>
            <a:r>
              <a:rPr lang="en-US" altLang="zh-CN" sz="2400" dirty="0" smtClean="0">
                <a:latin typeface="Arial" panose="020B0604020202020204" pitchFamily="34" charset="0"/>
                <a:cs typeface="Arial" panose="020B0604020202020204" pitchFamily="34" charset="0"/>
              </a:rPr>
              <a:t>CONTENTS</a:t>
            </a:r>
            <a:endParaRPr lang="zh-CN" altLang="en-US" sz="2400" dirty="0">
              <a:latin typeface="Arial" panose="020B0604020202020204" pitchFamily="34" charset="0"/>
              <a:cs typeface="Arial" panose="020B0604020202020204" pitchFamily="34" charset="0"/>
            </a:endParaRPr>
          </a:p>
        </p:txBody>
      </p:sp>
      <p:grpSp>
        <p:nvGrpSpPr>
          <p:cNvPr id="16" name="组合 15"/>
          <p:cNvGrpSpPr/>
          <p:nvPr/>
        </p:nvGrpSpPr>
        <p:grpSpPr>
          <a:xfrm>
            <a:off x="2189533"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3"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3"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3"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a:hlinkClick r:id="rId2" action="ppaction://hlinksldjump"/>
          </p:cNvPr>
          <p:cNvSpPr/>
          <p:nvPr/>
        </p:nvSpPr>
        <p:spPr>
          <a:xfrm>
            <a:off x="3237124" y="1797236"/>
            <a:ext cx="1518364" cy="492443"/>
          </a:xfrm>
          <a:prstGeom prst="rect">
            <a:avLst/>
          </a:prstGeom>
        </p:spPr>
        <p:txBody>
          <a:bodyPr wrap="none">
            <a:spAutoFit/>
          </a:bodyPr>
          <a:lstStyle/>
          <a:p>
            <a:r>
              <a:rPr lang="zh-CN" altLang="en-US" sz="2600" b="1" dirty="0" smtClean="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600" b="1" dirty="0">
                <a:latin typeface="微软雅黑" panose="020B0503020204020204" pitchFamily="34" charset="-122"/>
                <a:ea typeface="微软雅黑" panose="020B0503020204020204" pitchFamily="34" charset="-122"/>
                <a:cs typeface="Times New Roman" panose="02020603050405020304" pitchFamily="18" charset="0"/>
              </a:rPr>
              <a:t>简介</a:t>
            </a:r>
            <a:endParaRPr lang="zh-CN" altLang="en-US" sz="2600" b="1" dirty="0">
              <a:latin typeface="微软雅黑" panose="020B0503020204020204" pitchFamily="34" charset="-122"/>
              <a:ea typeface="微软雅黑" panose="020B0503020204020204" pitchFamily="34" charset="-122"/>
            </a:endParaRPr>
          </a:p>
        </p:txBody>
      </p:sp>
      <p:sp>
        <p:nvSpPr>
          <p:cNvPr id="95" name="矩形 94">
            <a:hlinkClick r:id="rId3" action="ppaction://hlinksldjump"/>
          </p:cNvPr>
          <p:cNvSpPr/>
          <p:nvPr/>
        </p:nvSpPr>
        <p:spPr>
          <a:xfrm>
            <a:off x="3237124" y="2846819"/>
            <a:ext cx="1518364" cy="492443"/>
          </a:xfrm>
          <a:prstGeom prst="rect">
            <a:avLst/>
          </a:prstGeom>
        </p:spPr>
        <p:txBody>
          <a:bodyPr wrap="none">
            <a:spAutoFit/>
          </a:bodyPr>
          <a:lstStyle/>
          <a:p>
            <a:r>
              <a:rPr lang="zh-CN" altLang="en-US" sz="2600" b="1" dirty="0">
                <a:latin typeface="微软雅黑" panose="020B0503020204020204" pitchFamily="34" charset="-122"/>
                <a:ea typeface="微软雅黑" panose="020B0503020204020204" pitchFamily="34" charset="-122"/>
              </a:rPr>
              <a:t>立项</a:t>
            </a:r>
            <a:r>
              <a:rPr lang="zh-CN" altLang="en-US" sz="2600" b="1" dirty="0" smtClean="0">
                <a:latin typeface="微软雅黑" panose="020B0503020204020204" pitchFamily="34" charset="-122"/>
                <a:ea typeface="微软雅黑" panose="020B0503020204020204" pitchFamily="34" charset="-122"/>
              </a:rPr>
              <a:t>依据</a:t>
            </a:r>
            <a:endParaRPr lang="zh-CN" altLang="en-US" sz="2600" b="1" dirty="0">
              <a:latin typeface="微软雅黑" panose="020B0503020204020204" pitchFamily="34" charset="-122"/>
              <a:ea typeface="微软雅黑" panose="020B0503020204020204" pitchFamily="34" charset="-122"/>
            </a:endParaRPr>
          </a:p>
        </p:txBody>
      </p:sp>
      <p:sp>
        <p:nvSpPr>
          <p:cNvPr id="20" name="矩形 19">
            <a:hlinkClick r:id="rId4" action="ppaction://hlinksldjump"/>
          </p:cNvPr>
          <p:cNvSpPr/>
          <p:nvPr/>
        </p:nvSpPr>
        <p:spPr>
          <a:xfrm>
            <a:off x="3237124" y="3767849"/>
            <a:ext cx="1518364" cy="692497"/>
          </a:xfrm>
          <a:prstGeom prst="rect">
            <a:avLst/>
          </a:prstGeom>
        </p:spPr>
        <p:txBody>
          <a:bodyPr wrap="none">
            <a:spAutoFit/>
          </a:bodyPr>
          <a:lstStyle/>
          <a:p>
            <a:pPr lvl="0">
              <a:lnSpc>
                <a:spcPct val="150000"/>
              </a:lnSpc>
            </a:pPr>
            <a:r>
              <a:rPr lang="zh-CN" altLang="en-US" sz="2600" b="1" dirty="0">
                <a:latin typeface="微软雅黑" panose="020B0503020204020204" pitchFamily="34" charset="-122"/>
                <a:ea typeface="微软雅黑" panose="020B0503020204020204" pitchFamily="34" charset="-122"/>
              </a:rPr>
              <a:t>项目方案</a:t>
            </a:r>
            <a:endParaRPr lang="zh-CN" altLang="zh-CN" sz="2600" b="1" dirty="0">
              <a:latin typeface="微软雅黑" panose="020B0503020204020204" pitchFamily="34" charset="-122"/>
              <a:ea typeface="微软雅黑" panose="020B0503020204020204" pitchFamily="34" charset="-122"/>
            </a:endParaRPr>
          </a:p>
        </p:txBody>
      </p:sp>
      <p:sp>
        <p:nvSpPr>
          <p:cNvPr id="96" name="矩形 95">
            <a:hlinkClick r:id="rId5" action="ppaction://hlinksldjump"/>
          </p:cNvPr>
          <p:cNvSpPr/>
          <p:nvPr/>
        </p:nvSpPr>
        <p:spPr>
          <a:xfrm>
            <a:off x="3237124" y="4942426"/>
            <a:ext cx="3185487" cy="492443"/>
          </a:xfrm>
          <a:prstGeom prst="rect">
            <a:avLst/>
          </a:prstGeom>
        </p:spPr>
        <p:txBody>
          <a:bodyPr wrap="none">
            <a:spAutoFit/>
          </a:bodyPr>
          <a:lstStyle/>
          <a:p>
            <a:r>
              <a:rPr lang="zh-CN" altLang="en-US" sz="2600" b="1" dirty="0">
                <a:latin typeface="微软雅黑" panose="020B0503020204020204" pitchFamily="34" charset="-122"/>
                <a:ea typeface="微软雅黑" panose="020B0503020204020204" pitchFamily="34" charset="-122"/>
              </a:rPr>
              <a:t>项目进度与预期成果</a:t>
            </a:r>
          </a:p>
        </p:txBody>
      </p:sp>
      <p:sp>
        <p:nvSpPr>
          <p:cNvPr id="63" name="任意多边形 62"/>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949377704"/>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简介</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312614" y="1487616"/>
            <a:ext cx="7910072" cy="3129499"/>
            <a:chOff x="1285643" y="1717364"/>
            <a:chExt cx="7135478" cy="2795718"/>
          </a:xfrm>
        </p:grpSpPr>
        <p:sp>
          <p:nvSpPr>
            <p:cNvPr id="54" name="矩形 53"/>
            <p:cNvSpPr/>
            <p:nvPr/>
          </p:nvSpPr>
          <p:spPr>
            <a:xfrm>
              <a:off x="1285643" y="2110988"/>
              <a:ext cx="7135478" cy="2402094"/>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17364"/>
              <a:ext cx="4534586" cy="39362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4048" y="1555004"/>
            <a:ext cx="4725744" cy="353943"/>
          </a:xfrm>
          <a:prstGeom prst="rect">
            <a:avLst/>
          </a:prstGeom>
          <a:noFill/>
        </p:spPr>
        <p:txBody>
          <a:bodyPr wrap="square" rtlCol="0" anchor="ctr">
            <a:spAutoFit/>
          </a:bodyPr>
          <a:lstStyle/>
          <a:p>
            <a:r>
              <a:rPr lang="zh-CN" altLang="en-US" sz="1700" b="1" dirty="0" smtClean="0">
                <a:solidFill>
                  <a:schemeClr val="bg1"/>
                </a:solidFill>
                <a:latin typeface="微软雅黑" panose="020B0503020204020204" pitchFamily="34" charset="-122"/>
                <a:ea typeface="微软雅黑" panose="020B0503020204020204" pitchFamily="34" charset="-122"/>
              </a:rPr>
              <a:t>关键词：顺铂的作用</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391313" y="2427921"/>
            <a:ext cx="7740068" cy="1477328"/>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顺</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铂（</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DDP</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）是铂类药物家族中第一代抗肿瘤药物，也是主要的一种抗癌药物。它属于细胞周期非特异性药物，通过抑制癌细胞的</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DNA</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复制过程，损伤其细胞膜上结构，产生抗癌</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作用。</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807800551"/>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0" y="54210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383985" y="54210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8484517" y="545973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7495405" y="545319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8873948" y="5460619"/>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010976" y="54301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a:hlinkClick r:id="rId2" action="ppaction://hlinksldjump"/>
          </p:cNvPr>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简介</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312614" y="1487616"/>
            <a:ext cx="7910074" cy="4060850"/>
            <a:chOff x="1285643" y="1717364"/>
            <a:chExt cx="7135479" cy="3627735"/>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17364"/>
              <a:ext cx="4534586" cy="39362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64048" y="1555004"/>
            <a:ext cx="4725744" cy="353943"/>
          </a:xfrm>
          <a:prstGeom prst="rect">
            <a:avLst/>
          </a:prstGeom>
          <a:noFill/>
        </p:spPr>
        <p:txBody>
          <a:bodyPr wrap="square" rtlCol="0" anchor="ctr">
            <a:spAutoFit/>
          </a:bodyPr>
          <a:lstStyle/>
          <a:p>
            <a:r>
              <a:rPr lang="zh-CN" altLang="en-US" sz="1700" b="1" dirty="0" smtClean="0">
                <a:solidFill>
                  <a:schemeClr val="bg1"/>
                </a:solidFill>
                <a:latin typeface="微软雅黑" panose="020B0503020204020204" pitchFamily="34" charset="-122"/>
                <a:ea typeface="微软雅黑" panose="020B0503020204020204" pitchFamily="34" charset="-122"/>
              </a:rPr>
              <a:t>关键词：联合用药、敏感、耐药、筛选患者</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2620" y="2258498"/>
            <a:ext cx="7740068" cy="2862322"/>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在临床上，顺铂常</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和其他药物联合，用于治疗卵巢癌、</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肺癌、膀胱癌等</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多种实体肿瘤。</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然而在采用</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以顺铂为基础的联合化疗中，有的患者对方案耐药或无受益，说明在临床上缺乏使用特异地与顺铂耐药相关的可靠的分子</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标志或耐</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药存在的差异性，因此，有必要寻找不同癌型对顺铂耐药的分子标志来筛选患者，进一步分析不同癌型对顺铂耐药的共同分子机制，让</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患者</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受益</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最大化</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780454947"/>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立项</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依据</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3" y="1412188"/>
            <a:ext cx="7408324" cy="3980070"/>
            <a:chOff x="1273573" y="1624551"/>
            <a:chExt cx="7408324" cy="3980070"/>
          </a:xfrm>
        </p:grpSpPr>
        <p:sp>
          <p:nvSpPr>
            <p:cNvPr id="54" name="矩形 53"/>
            <p:cNvSpPr/>
            <p:nvPr/>
          </p:nvSpPr>
          <p:spPr>
            <a:xfrm>
              <a:off x="1273573" y="2087938"/>
              <a:ext cx="7408324" cy="3516683"/>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97713" y="1474604"/>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a:t>
            </a:r>
            <a:r>
              <a:rPr lang="zh-CN" altLang="en-US" sz="1600" b="1" dirty="0">
                <a:solidFill>
                  <a:schemeClr val="bg1"/>
                </a:solidFill>
                <a:latin typeface="微软雅黑" panose="020B0503020204020204" pitchFamily="34" charset="-122"/>
                <a:ea typeface="微软雅黑" panose="020B0503020204020204" pitchFamily="34" charset="-122"/>
              </a:rPr>
              <a:t>耐</a:t>
            </a:r>
            <a:r>
              <a:rPr lang="zh-CN" altLang="en-US" sz="1600" b="1" dirty="0" smtClean="0">
                <a:solidFill>
                  <a:schemeClr val="bg1"/>
                </a:solidFill>
                <a:latin typeface="微软雅黑" panose="020B0503020204020204" pitchFamily="34" charset="-122"/>
                <a:ea typeface="微软雅黑" panose="020B0503020204020204" pitchFamily="34" charset="-122"/>
              </a:rPr>
              <a:t>药患者的比例</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64272" y="2184942"/>
            <a:ext cx="6736824" cy="2400657"/>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临床上治疗晚期卵巢癌的一线化疗方案是以顺铂为基础的联合化疗，但是约</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30%</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的患者对该化疗方案耐药。同样，在</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II</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期非小细胞肺癌和晚期膀胱癌的的治疗中，约</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4%-15</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sz="2000" b="1" dirty="0">
                <a:latin typeface="微软雅黑" panose="020B0503020204020204" pitchFamily="34" charset="-122"/>
                <a:ea typeface="微软雅黑" panose="020B0503020204020204" pitchFamily="34" charset="-122"/>
                <a:cs typeface="Times New Roman" panose="02020603050405020304" pitchFamily="18" charset="0"/>
              </a:rPr>
              <a:t>30-40</a:t>
            </a:r>
            <a:r>
              <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患者</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能够从以顺铂为基础的联合化疗方案受益，其他患者则无益</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002303071"/>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立项</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依据</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97713" y="1412188"/>
            <a:ext cx="7396254" cy="2709870"/>
            <a:chOff x="1285643" y="1624551"/>
            <a:chExt cx="7396254" cy="2709870"/>
          </a:xfrm>
        </p:grpSpPr>
        <p:sp>
          <p:nvSpPr>
            <p:cNvPr id="54" name="矩形 53"/>
            <p:cNvSpPr/>
            <p:nvPr/>
          </p:nvSpPr>
          <p:spPr>
            <a:xfrm>
              <a:off x="1285643" y="2087939"/>
              <a:ext cx="7396254" cy="2246482"/>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97713" y="1474604"/>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关键词：国内外研究现状</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64272" y="2184942"/>
            <a:ext cx="6736824" cy="1422954"/>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已</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有的一些研究工作对顺铂的耐药进行</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分析，但是</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缺乏能够在临床上使用并且特异地与顺铂耐药相关的可靠的分子标志。</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0630721"/>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立项</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依据</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97713" y="1412188"/>
            <a:ext cx="7898004" cy="4046996"/>
            <a:chOff x="1285643" y="1624551"/>
            <a:chExt cx="7898004" cy="4046996"/>
          </a:xfrm>
        </p:grpSpPr>
        <p:sp>
          <p:nvSpPr>
            <p:cNvPr id="54" name="矩形 53"/>
            <p:cNvSpPr/>
            <p:nvPr/>
          </p:nvSpPr>
          <p:spPr>
            <a:xfrm>
              <a:off x="1285643" y="2087938"/>
              <a:ext cx="7898004" cy="3583609"/>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97713" y="1474604"/>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关键词：研究内容</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391313" y="2028668"/>
            <a:ext cx="7678827" cy="3323987"/>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从</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多种癌型（卵巢癌、肺癌、膀胱癌等）的顺铂敏感性程度不同的细胞系表达谱数据出发</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通过</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分析</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得到与顺铂耐药相关的基因</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zh-CN" altLang="en-US" sz="2000" b="1" dirty="0" smtClean="0">
                <a:latin typeface="微软雅黑" panose="020B0503020204020204" pitchFamily="34" charset="-122"/>
                <a:ea typeface="微软雅黑" panose="020B0503020204020204" pitchFamily="34" charset="-122"/>
              </a:rPr>
              <a:t>   接着分析</a:t>
            </a:r>
            <a:r>
              <a:rPr lang="zh-CN" altLang="en-US" sz="2000" b="1" dirty="0">
                <a:latin typeface="微软雅黑" panose="020B0503020204020204" pitchFamily="34" charset="-122"/>
                <a:ea typeface="微软雅黑" panose="020B0503020204020204" pitchFamily="34" charset="-122"/>
              </a:rPr>
              <a:t>细胞系中得到的和顺铂耐药相关的分子特征与经过顺铂化疗的临床患者的整体生存时间之间的关系，从中确立核心的耐药基因</a:t>
            </a:r>
            <a:r>
              <a:rPr lang="zh-CN" altLang="en-US" sz="2000" b="1" dirty="0" smtClean="0">
                <a:latin typeface="微软雅黑" panose="020B0503020204020204" pitchFamily="34" charset="-122"/>
                <a:ea typeface="微软雅黑" panose="020B0503020204020204" pitchFamily="34" charset="-122"/>
              </a:rPr>
              <a:t>。</a:t>
            </a:r>
            <a:endParaRPr lang="en-US" altLang="zh-CN" sz="2000" b="1" dirty="0" smtClean="0">
              <a:latin typeface="微软雅黑" panose="020B0503020204020204" pitchFamily="34" charset="-122"/>
              <a:ea typeface="微软雅黑" panose="020B0503020204020204" pitchFamily="34" charset="-122"/>
            </a:endParaRPr>
          </a:p>
          <a:p>
            <a:pPr algn="just">
              <a:lnSpc>
                <a:spcPct val="150000"/>
              </a:lnSpc>
            </a:pPr>
            <a:r>
              <a:rPr lang="zh-CN" altLang="en-US" sz="2000" b="1" dirty="0" smtClean="0">
                <a:latin typeface="微软雅黑" panose="020B0503020204020204" pitchFamily="34" charset="-122"/>
                <a:ea typeface="微软雅黑" panose="020B0503020204020204" pitchFamily="34" charset="-122"/>
              </a:rPr>
              <a:t>   最后，比较</a:t>
            </a:r>
            <a:r>
              <a:rPr lang="zh-CN" altLang="en-US" sz="2000" b="1" dirty="0">
                <a:latin typeface="微软雅黑" panose="020B0503020204020204" pitchFamily="34" charset="-122"/>
                <a:ea typeface="微软雅黑" panose="020B0503020204020204" pitchFamily="34" charset="-122"/>
              </a:rPr>
              <a:t>不同癌型中得到的和顺铂耐药相关的分子标志间的功能</a:t>
            </a:r>
            <a:r>
              <a:rPr lang="zh-CN" altLang="en-US" sz="2000" b="1" dirty="0" smtClean="0">
                <a:latin typeface="微软雅黑" panose="020B0503020204020204" pitchFamily="34" charset="-122"/>
                <a:ea typeface="微软雅黑" panose="020B0503020204020204" pitchFamily="34" charset="-122"/>
              </a:rPr>
              <a:t>关系。</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8394916"/>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a:hlinkClick r:id="rId2" action="ppaction://hlinksldjump"/>
          </p:cNvPr>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立项</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依据</a:t>
            </a:r>
            <a:endParaRPr lang="zh-CN" altLang="en-US" sz="24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297713" y="1412188"/>
            <a:ext cx="7898004" cy="3711016"/>
            <a:chOff x="1285643" y="1624551"/>
            <a:chExt cx="7898004" cy="3711016"/>
          </a:xfrm>
        </p:grpSpPr>
        <p:sp>
          <p:nvSpPr>
            <p:cNvPr id="54" name="矩形 53"/>
            <p:cNvSpPr/>
            <p:nvPr/>
          </p:nvSpPr>
          <p:spPr>
            <a:xfrm>
              <a:off x="1285643" y="2087938"/>
              <a:ext cx="7898004" cy="3247629"/>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624551"/>
              <a:ext cx="4505557" cy="463387"/>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297713" y="1474604"/>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关键词：研究条件</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391313" y="2028668"/>
            <a:ext cx="7678827" cy="2862322"/>
          </a:xfrm>
          <a:prstGeom prst="rect">
            <a:avLst/>
          </a:prstGeom>
        </p:spPr>
        <p:txBody>
          <a:bodyPr wrap="square">
            <a:spAutoFit/>
          </a:bodyPr>
          <a:lstStyle/>
          <a:p>
            <a:pPr algn="just">
              <a:lnSpc>
                <a:spcPct val="150000"/>
              </a:lnSpc>
            </a:pP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    团队条件：团队成员均为同一班级，彼此存在深厚的友谊。已</a:t>
            </a: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学习一定的专业知识，具备逻辑思维能力和数据操作能力</a:t>
            </a:r>
            <a:r>
              <a:rPr lang="zh-CN" altLang="en-US" sz="2000" b="1" dirty="0" smtClean="0">
                <a:latin typeface="微软雅黑" panose="020B0503020204020204" pitchFamily="34" charset="-122"/>
                <a:ea typeface="微软雅黑" panose="020B0503020204020204" pitchFamily="34" charset="-122"/>
                <a:cs typeface="Times New Roman" panose="02020603050405020304" pitchFamily="18" charset="0"/>
              </a:rPr>
              <a:t>。均勤奋上进、踏实认真，对科研充满热情。</a:t>
            </a:r>
            <a:endParaRPr lang="en-US" altLang="zh-CN" sz="2000" b="1" dirty="0" smtClean="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pPr>
            <a:r>
              <a:rPr lang="zh-CN" altLang="en-US" sz="2000" b="1" dirty="0" smtClean="0">
                <a:latin typeface="微软雅黑" panose="020B0503020204020204" pitchFamily="34" charset="-122"/>
                <a:ea typeface="微软雅黑" panose="020B0503020204020204" pitchFamily="34" charset="-122"/>
              </a:rPr>
              <a:t>    指导老师的研究条件：从事肿瘤预后分子标志识别的生物信息学的方法研究，在系统生物学、生物信息学等方面的研究有一定的基础，发表</a:t>
            </a:r>
            <a:r>
              <a:rPr lang="en-US" altLang="zh-CN" sz="2000" b="1" dirty="0" smtClean="0">
                <a:latin typeface="微软雅黑" panose="020B0503020204020204" pitchFamily="34" charset="-122"/>
                <a:ea typeface="微软雅黑" panose="020B0503020204020204" pitchFamily="34" charset="-122"/>
              </a:rPr>
              <a:t>SCI</a:t>
            </a:r>
            <a:r>
              <a:rPr lang="zh-CN" altLang="en-US" sz="2000" b="1" dirty="0" smtClean="0">
                <a:latin typeface="微软雅黑" panose="020B0503020204020204" pitchFamily="34" charset="-122"/>
                <a:ea typeface="微软雅黑" panose="020B0503020204020204" pitchFamily="34" charset="-122"/>
              </a:rPr>
              <a:t>论文</a:t>
            </a:r>
            <a:r>
              <a:rPr lang="en-US" altLang="zh-CN" sz="2000" b="1" dirty="0" smtClean="0">
                <a:latin typeface="微软雅黑" panose="020B0503020204020204" pitchFamily="34" charset="-122"/>
                <a:ea typeface="微软雅黑" panose="020B0503020204020204" pitchFamily="34" charset="-122"/>
              </a:rPr>
              <a:t>3</a:t>
            </a:r>
            <a:r>
              <a:rPr lang="zh-CN" altLang="en-US" sz="2000" b="1" dirty="0" smtClean="0">
                <a:latin typeface="微软雅黑" panose="020B0503020204020204" pitchFamily="34" charset="-122"/>
                <a:ea typeface="微软雅黑" panose="020B0503020204020204" pitchFamily="34" charset="-122"/>
              </a:rPr>
              <a:t>篇，可以为我们的课题提供关键性的指导。</a:t>
            </a:r>
            <a:endParaRPr lang="zh-CN" altLang="en-US" sz="20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10219572" y="3614057"/>
            <a:ext cx="1781444" cy="523220"/>
          </a:xfrm>
          <a:prstGeom prst="rect">
            <a:avLst/>
          </a:prstGeom>
          <a:noFill/>
        </p:spPr>
        <p:txBody>
          <a:bodyPr wrap="square" rtlCol="0">
            <a:spAutoFit/>
          </a:bodyPr>
          <a:lstStyle/>
          <a:p>
            <a:r>
              <a:rPr lang="zh-CN" altLang="en-US" sz="2800" b="1" dirty="0" smtClean="0">
                <a:latin typeface="微软雅黑" pitchFamily="34" charset="-122"/>
                <a:ea typeface="微软雅黑" pitchFamily="34" charset="-122"/>
              </a:rPr>
              <a:t>！！合照</a:t>
            </a:r>
            <a:endParaRPr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xmlns="" val="292266606"/>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1127935" y="54210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2516100" y="54210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任意多边形 54"/>
          <p:cNvSpPr/>
          <p:nvPr/>
        </p:nvSpPr>
        <p:spPr>
          <a:xfrm flipH="1" flipV="1">
            <a:off x="2099548" y="540112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项目</a:t>
            </a:r>
            <a:r>
              <a:rPr lang="zh-CN" altLang="en-US" sz="2400" b="1" dirty="0" smtClean="0">
                <a:latin typeface="微软雅黑" panose="020B0503020204020204" pitchFamily="34" charset="-122"/>
                <a:ea typeface="微软雅黑" panose="020B0503020204020204" pitchFamily="34" charset="-122"/>
                <a:cs typeface="Times New Roman" panose="02020603050405020304" pitchFamily="18" charset="0"/>
              </a:rPr>
              <a:t>方案</a:t>
            </a:r>
            <a:endParaRPr lang="zh-CN" altLang="en-US" sz="2400" b="1" dirty="0">
              <a:latin typeface="微软雅黑" panose="020B0503020204020204" pitchFamily="34" charset="-122"/>
              <a:ea typeface="微软雅黑" panose="020B0503020204020204" pitchFamily="34" charset="-122"/>
            </a:endParaRPr>
          </a:p>
        </p:txBody>
      </p:sp>
      <p:sp>
        <p:nvSpPr>
          <p:cNvPr id="57" name="任意多边形 56"/>
          <p:cNvSpPr/>
          <p:nvPr/>
        </p:nvSpPr>
        <p:spPr>
          <a:xfrm>
            <a:off x="3624163"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3609649" y="3887549"/>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5"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5"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8" name="组合 107"/>
          <p:cNvGrpSpPr/>
          <p:nvPr/>
        </p:nvGrpSpPr>
        <p:grpSpPr>
          <a:xfrm>
            <a:off x="4658223" y="3200429"/>
            <a:ext cx="444602" cy="45654"/>
            <a:chOff x="7377113" y="5364163"/>
            <a:chExt cx="461963" cy="95250"/>
          </a:xfrm>
        </p:grpSpPr>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2" name="Freeform 15">
            <a:hlinkClick r:id="rId2" action="ppaction://hlinksldjump"/>
          </p:cNvPr>
          <p:cNvSpPr>
            <a:spLocks noEditPoints="1"/>
          </p:cNvSpPr>
          <p:nvPr/>
        </p:nvSpPr>
        <p:spPr bwMode="auto">
          <a:xfrm>
            <a:off x="4638866" y="3107341"/>
            <a:ext cx="374650" cy="347662"/>
          </a:xfrm>
          <a:custGeom>
            <a:avLst/>
            <a:gdLst>
              <a:gd name="T0" fmla="*/ 19 w 79"/>
              <a:gd name="T1" fmla="*/ 0 h 73"/>
              <a:gd name="T2" fmla="*/ 59 w 79"/>
              <a:gd name="T3" fmla="*/ 0 h 73"/>
              <a:gd name="T4" fmla="*/ 79 w 79"/>
              <a:gd name="T5" fmla="*/ 19 h 73"/>
              <a:gd name="T6" fmla="*/ 79 w 79"/>
              <a:gd name="T7" fmla="*/ 36 h 73"/>
              <a:gd name="T8" fmla="*/ 59 w 79"/>
              <a:gd name="T9" fmla="*/ 56 h 73"/>
              <a:gd name="T10" fmla="*/ 29 w 79"/>
              <a:gd name="T11" fmla="*/ 56 h 73"/>
              <a:gd name="T12" fmla="*/ 33 w 79"/>
              <a:gd name="T13" fmla="*/ 73 h 73"/>
              <a:gd name="T14" fmla="*/ 19 w 79"/>
              <a:gd name="T15" fmla="*/ 56 h 73"/>
              <a:gd name="T16" fmla="*/ 0 w 79"/>
              <a:gd name="T17" fmla="*/ 36 h 73"/>
              <a:gd name="T18" fmla="*/ 0 w 79"/>
              <a:gd name="T19" fmla="*/ 19 h 73"/>
              <a:gd name="T20" fmla="*/ 19 w 79"/>
              <a:gd name="T21" fmla="*/ 0 h 73"/>
              <a:gd name="T22" fmla="*/ 19 w 79"/>
              <a:gd name="T23" fmla="*/ 0 h 73"/>
              <a:gd name="T24" fmla="*/ 14 w 79"/>
              <a:gd name="T25" fmla="*/ 11 h 73"/>
              <a:gd name="T26" fmla="*/ 65 w 79"/>
              <a:gd name="T27" fmla="*/ 11 h 73"/>
              <a:gd name="T28" fmla="*/ 68 w 79"/>
              <a:gd name="T29" fmla="*/ 15 h 73"/>
              <a:gd name="T30" fmla="*/ 68 w 79"/>
              <a:gd name="T31" fmla="*/ 15 h 73"/>
              <a:gd name="T32" fmla="*/ 65 w 79"/>
              <a:gd name="T33" fmla="*/ 18 h 73"/>
              <a:gd name="T34" fmla="*/ 14 w 79"/>
              <a:gd name="T35" fmla="*/ 18 h 73"/>
              <a:gd name="T36" fmla="*/ 10 w 79"/>
              <a:gd name="T37" fmla="*/ 15 h 73"/>
              <a:gd name="T38" fmla="*/ 10 w 79"/>
              <a:gd name="T39" fmla="*/ 15 h 73"/>
              <a:gd name="T40" fmla="*/ 14 w 79"/>
              <a:gd name="T41" fmla="*/ 11 h 73"/>
              <a:gd name="T42" fmla="*/ 14 w 79"/>
              <a:gd name="T43" fmla="*/ 11 h 73"/>
              <a:gd name="T44" fmla="*/ 14 w 79"/>
              <a:gd name="T45" fmla="*/ 24 h 73"/>
              <a:gd name="T46" fmla="*/ 65 w 79"/>
              <a:gd name="T47" fmla="*/ 24 h 73"/>
              <a:gd name="T48" fmla="*/ 68 w 79"/>
              <a:gd name="T49" fmla="*/ 28 h 73"/>
              <a:gd name="T50" fmla="*/ 68 w 79"/>
              <a:gd name="T51" fmla="*/ 28 h 73"/>
              <a:gd name="T52" fmla="*/ 65 w 79"/>
              <a:gd name="T53" fmla="*/ 31 h 73"/>
              <a:gd name="T54" fmla="*/ 14 w 79"/>
              <a:gd name="T55" fmla="*/ 31 h 73"/>
              <a:gd name="T56" fmla="*/ 10 w 79"/>
              <a:gd name="T57" fmla="*/ 28 h 73"/>
              <a:gd name="T58" fmla="*/ 10 w 79"/>
              <a:gd name="T59" fmla="*/ 28 h 73"/>
              <a:gd name="T60" fmla="*/ 14 w 79"/>
              <a:gd name="T61" fmla="*/ 24 h 73"/>
              <a:gd name="T62" fmla="*/ 14 w 79"/>
              <a:gd name="T63" fmla="*/ 24 h 73"/>
              <a:gd name="T64" fmla="*/ 14 w 79"/>
              <a:gd name="T65" fmla="*/ 37 h 73"/>
              <a:gd name="T66" fmla="*/ 41 w 79"/>
              <a:gd name="T67" fmla="*/ 37 h 73"/>
              <a:gd name="T68" fmla="*/ 45 w 79"/>
              <a:gd name="T69" fmla="*/ 41 h 73"/>
              <a:gd name="T70" fmla="*/ 45 w 79"/>
              <a:gd name="T71" fmla="*/ 41 h 73"/>
              <a:gd name="T72" fmla="*/ 41 w 79"/>
              <a:gd name="T73" fmla="*/ 44 h 73"/>
              <a:gd name="T74" fmla="*/ 14 w 79"/>
              <a:gd name="T75" fmla="*/ 44 h 73"/>
              <a:gd name="T76" fmla="*/ 10 w 79"/>
              <a:gd name="T77" fmla="*/ 41 h 73"/>
              <a:gd name="T78" fmla="*/ 10 w 79"/>
              <a:gd name="T79" fmla="*/ 41 h 73"/>
              <a:gd name="T80" fmla="*/ 14 w 79"/>
              <a:gd name="T81" fmla="*/ 37 h 73"/>
              <a:gd name="T82" fmla="*/ 14 w 79"/>
              <a:gd name="T83"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73">
                <a:moveTo>
                  <a:pt x="19" y="0"/>
                </a:moveTo>
                <a:cubicBezTo>
                  <a:pt x="59" y="0"/>
                  <a:pt x="59" y="0"/>
                  <a:pt x="59" y="0"/>
                </a:cubicBezTo>
                <a:cubicBezTo>
                  <a:pt x="70" y="0"/>
                  <a:pt x="79" y="8"/>
                  <a:pt x="79" y="19"/>
                </a:cubicBezTo>
                <a:cubicBezTo>
                  <a:pt x="79" y="36"/>
                  <a:pt x="79" y="36"/>
                  <a:pt x="79" y="36"/>
                </a:cubicBezTo>
                <a:cubicBezTo>
                  <a:pt x="79" y="47"/>
                  <a:pt x="70" y="56"/>
                  <a:pt x="59" y="56"/>
                </a:cubicBezTo>
                <a:cubicBezTo>
                  <a:pt x="29" y="56"/>
                  <a:pt x="29" y="56"/>
                  <a:pt x="29" y="56"/>
                </a:cubicBezTo>
                <a:cubicBezTo>
                  <a:pt x="28" y="62"/>
                  <a:pt x="28" y="68"/>
                  <a:pt x="33" y="73"/>
                </a:cubicBezTo>
                <a:cubicBezTo>
                  <a:pt x="24" y="70"/>
                  <a:pt x="20" y="64"/>
                  <a:pt x="19" y="56"/>
                </a:cubicBezTo>
                <a:cubicBezTo>
                  <a:pt x="8" y="55"/>
                  <a:pt x="0" y="47"/>
                  <a:pt x="0" y="36"/>
                </a:cubicBezTo>
                <a:cubicBezTo>
                  <a:pt x="0" y="19"/>
                  <a:pt x="0" y="19"/>
                  <a:pt x="0" y="19"/>
                </a:cubicBezTo>
                <a:cubicBezTo>
                  <a:pt x="0" y="8"/>
                  <a:pt x="8" y="0"/>
                  <a:pt x="19" y="0"/>
                </a:cubicBezTo>
                <a:cubicBezTo>
                  <a:pt x="19" y="0"/>
                  <a:pt x="19" y="0"/>
                  <a:pt x="19" y="0"/>
                </a:cubicBezTo>
                <a:close/>
                <a:moveTo>
                  <a:pt x="14" y="11"/>
                </a:moveTo>
                <a:cubicBezTo>
                  <a:pt x="65" y="11"/>
                  <a:pt x="65" y="11"/>
                  <a:pt x="65" y="11"/>
                </a:cubicBezTo>
                <a:cubicBezTo>
                  <a:pt x="67" y="11"/>
                  <a:pt x="68" y="13"/>
                  <a:pt x="68" y="15"/>
                </a:cubicBezTo>
                <a:cubicBezTo>
                  <a:pt x="68" y="15"/>
                  <a:pt x="68" y="15"/>
                  <a:pt x="68" y="15"/>
                </a:cubicBezTo>
                <a:cubicBezTo>
                  <a:pt x="68" y="16"/>
                  <a:pt x="67" y="18"/>
                  <a:pt x="65" y="18"/>
                </a:cubicBezTo>
                <a:cubicBezTo>
                  <a:pt x="14" y="18"/>
                  <a:pt x="14" y="18"/>
                  <a:pt x="14" y="18"/>
                </a:cubicBezTo>
                <a:cubicBezTo>
                  <a:pt x="12" y="18"/>
                  <a:pt x="10" y="16"/>
                  <a:pt x="10" y="15"/>
                </a:cubicBezTo>
                <a:cubicBezTo>
                  <a:pt x="10" y="15"/>
                  <a:pt x="10" y="15"/>
                  <a:pt x="10" y="15"/>
                </a:cubicBezTo>
                <a:cubicBezTo>
                  <a:pt x="10" y="13"/>
                  <a:pt x="12" y="11"/>
                  <a:pt x="14" y="11"/>
                </a:cubicBezTo>
                <a:cubicBezTo>
                  <a:pt x="14" y="11"/>
                  <a:pt x="14" y="11"/>
                  <a:pt x="14" y="11"/>
                </a:cubicBezTo>
                <a:close/>
                <a:moveTo>
                  <a:pt x="14" y="24"/>
                </a:moveTo>
                <a:cubicBezTo>
                  <a:pt x="31" y="24"/>
                  <a:pt x="48" y="24"/>
                  <a:pt x="65" y="24"/>
                </a:cubicBezTo>
                <a:cubicBezTo>
                  <a:pt x="67" y="24"/>
                  <a:pt x="68" y="26"/>
                  <a:pt x="68" y="28"/>
                </a:cubicBezTo>
                <a:cubicBezTo>
                  <a:pt x="68" y="28"/>
                  <a:pt x="68" y="28"/>
                  <a:pt x="68" y="28"/>
                </a:cubicBezTo>
                <a:cubicBezTo>
                  <a:pt x="68" y="30"/>
                  <a:pt x="67" y="31"/>
                  <a:pt x="65" y="31"/>
                </a:cubicBezTo>
                <a:cubicBezTo>
                  <a:pt x="48" y="31"/>
                  <a:pt x="31" y="31"/>
                  <a:pt x="14" y="31"/>
                </a:cubicBezTo>
                <a:cubicBezTo>
                  <a:pt x="12" y="31"/>
                  <a:pt x="10" y="30"/>
                  <a:pt x="10" y="28"/>
                </a:cubicBezTo>
                <a:cubicBezTo>
                  <a:pt x="10" y="28"/>
                  <a:pt x="10" y="28"/>
                  <a:pt x="10" y="28"/>
                </a:cubicBezTo>
                <a:cubicBezTo>
                  <a:pt x="10" y="26"/>
                  <a:pt x="12" y="24"/>
                  <a:pt x="14" y="24"/>
                </a:cubicBezTo>
                <a:cubicBezTo>
                  <a:pt x="14" y="24"/>
                  <a:pt x="14" y="24"/>
                  <a:pt x="14" y="24"/>
                </a:cubicBezTo>
                <a:close/>
                <a:moveTo>
                  <a:pt x="14" y="37"/>
                </a:moveTo>
                <a:cubicBezTo>
                  <a:pt x="41" y="37"/>
                  <a:pt x="41" y="37"/>
                  <a:pt x="41" y="37"/>
                </a:cubicBezTo>
                <a:cubicBezTo>
                  <a:pt x="43" y="37"/>
                  <a:pt x="45" y="39"/>
                  <a:pt x="45" y="41"/>
                </a:cubicBezTo>
                <a:cubicBezTo>
                  <a:pt x="45" y="41"/>
                  <a:pt x="45" y="41"/>
                  <a:pt x="45" y="41"/>
                </a:cubicBezTo>
                <a:cubicBezTo>
                  <a:pt x="45" y="43"/>
                  <a:pt x="43" y="44"/>
                  <a:pt x="41" y="44"/>
                </a:cubicBezTo>
                <a:cubicBezTo>
                  <a:pt x="14" y="44"/>
                  <a:pt x="14" y="44"/>
                  <a:pt x="14" y="44"/>
                </a:cubicBezTo>
                <a:cubicBezTo>
                  <a:pt x="12" y="44"/>
                  <a:pt x="10" y="43"/>
                  <a:pt x="10" y="41"/>
                </a:cubicBezTo>
                <a:cubicBezTo>
                  <a:pt x="10" y="41"/>
                  <a:pt x="10" y="41"/>
                  <a:pt x="10" y="41"/>
                </a:cubicBezTo>
                <a:cubicBezTo>
                  <a:pt x="10" y="39"/>
                  <a:pt x="12" y="37"/>
                  <a:pt x="14" y="37"/>
                </a:cubicBezTo>
                <a:cubicBezTo>
                  <a:pt x="14" y="37"/>
                  <a:pt x="14" y="37"/>
                  <a:pt x="14" y="37"/>
                </a:cubicBezTo>
                <a:close/>
              </a:path>
            </a:pathLst>
          </a:custGeom>
          <a:solidFill>
            <a:schemeClr val="bg1"/>
          </a:solidFill>
          <a:ln>
            <a:noFill/>
          </a:ln>
        </p:spPr>
        <p:txBody>
          <a:bodyPr/>
          <a:lstStyle/>
          <a:p>
            <a:pPr fontAlgn="auto">
              <a:spcBef>
                <a:spcPts val="0"/>
              </a:spcBef>
              <a:spcAft>
                <a:spcPts val="0"/>
              </a:spcAft>
              <a:defRPr/>
            </a:pPr>
            <a:endParaRPr lang="zh-CN" altLang="en-US" sz="1400">
              <a:latin typeface="+mn-ea"/>
              <a:ea typeface="+mn-ea"/>
            </a:endParaRPr>
          </a:p>
        </p:txBody>
      </p:sp>
      <p:sp>
        <p:nvSpPr>
          <p:cNvPr id="2" name="TextBox 1"/>
          <p:cNvSpPr txBox="1"/>
          <p:nvPr/>
        </p:nvSpPr>
        <p:spPr>
          <a:xfrm>
            <a:off x="4059406" y="2616527"/>
            <a:ext cx="1466153" cy="461665"/>
          </a:xfrm>
          <a:prstGeom prst="rect">
            <a:avLst/>
          </a:prstGeom>
          <a:noFill/>
        </p:spPr>
        <p:txBody>
          <a:bodyPr wrap="square" rtlCol="0">
            <a:spAutoFit/>
          </a:bodyPr>
          <a:lstStyle/>
          <a:p>
            <a:r>
              <a:rPr lang="zh-CN" altLang="en-US" sz="2400" b="1" dirty="0" smtClean="0">
                <a:solidFill>
                  <a:schemeClr val="bg1"/>
                </a:solidFill>
                <a:latin typeface="微软雅黑" pitchFamily="34" charset="-122"/>
                <a:ea typeface="微软雅黑" pitchFamily="34" charset="-122"/>
              </a:rPr>
              <a:t>研究基础</a:t>
            </a:r>
            <a:endParaRPr lang="zh-CN" altLang="en-US" sz="2400" b="1" dirty="0">
              <a:solidFill>
                <a:schemeClr val="bg1"/>
              </a:solidFill>
              <a:latin typeface="微软雅黑" pitchFamily="34" charset="-122"/>
              <a:ea typeface="微软雅黑" pitchFamily="34" charset="-122"/>
            </a:endParaRPr>
          </a:p>
        </p:txBody>
      </p:sp>
      <p:sp>
        <p:nvSpPr>
          <p:cNvPr id="85" name="Freeform 15">
            <a:hlinkClick r:id="rId3" action="ppaction://hlinksldjump"/>
          </p:cNvPr>
          <p:cNvSpPr>
            <a:spLocks noEditPoints="1"/>
          </p:cNvSpPr>
          <p:nvPr/>
        </p:nvSpPr>
        <p:spPr bwMode="auto">
          <a:xfrm>
            <a:off x="4658223" y="4894813"/>
            <a:ext cx="374650" cy="347662"/>
          </a:xfrm>
          <a:custGeom>
            <a:avLst/>
            <a:gdLst>
              <a:gd name="T0" fmla="*/ 19 w 79"/>
              <a:gd name="T1" fmla="*/ 0 h 73"/>
              <a:gd name="T2" fmla="*/ 59 w 79"/>
              <a:gd name="T3" fmla="*/ 0 h 73"/>
              <a:gd name="T4" fmla="*/ 79 w 79"/>
              <a:gd name="T5" fmla="*/ 19 h 73"/>
              <a:gd name="T6" fmla="*/ 79 w 79"/>
              <a:gd name="T7" fmla="*/ 36 h 73"/>
              <a:gd name="T8" fmla="*/ 59 w 79"/>
              <a:gd name="T9" fmla="*/ 56 h 73"/>
              <a:gd name="T10" fmla="*/ 29 w 79"/>
              <a:gd name="T11" fmla="*/ 56 h 73"/>
              <a:gd name="T12" fmla="*/ 33 w 79"/>
              <a:gd name="T13" fmla="*/ 73 h 73"/>
              <a:gd name="T14" fmla="*/ 19 w 79"/>
              <a:gd name="T15" fmla="*/ 56 h 73"/>
              <a:gd name="T16" fmla="*/ 0 w 79"/>
              <a:gd name="T17" fmla="*/ 36 h 73"/>
              <a:gd name="T18" fmla="*/ 0 w 79"/>
              <a:gd name="T19" fmla="*/ 19 h 73"/>
              <a:gd name="T20" fmla="*/ 19 w 79"/>
              <a:gd name="T21" fmla="*/ 0 h 73"/>
              <a:gd name="T22" fmla="*/ 19 w 79"/>
              <a:gd name="T23" fmla="*/ 0 h 73"/>
              <a:gd name="T24" fmla="*/ 14 w 79"/>
              <a:gd name="T25" fmla="*/ 11 h 73"/>
              <a:gd name="T26" fmla="*/ 65 w 79"/>
              <a:gd name="T27" fmla="*/ 11 h 73"/>
              <a:gd name="T28" fmla="*/ 68 w 79"/>
              <a:gd name="T29" fmla="*/ 15 h 73"/>
              <a:gd name="T30" fmla="*/ 68 w 79"/>
              <a:gd name="T31" fmla="*/ 15 h 73"/>
              <a:gd name="T32" fmla="*/ 65 w 79"/>
              <a:gd name="T33" fmla="*/ 18 h 73"/>
              <a:gd name="T34" fmla="*/ 14 w 79"/>
              <a:gd name="T35" fmla="*/ 18 h 73"/>
              <a:gd name="T36" fmla="*/ 10 w 79"/>
              <a:gd name="T37" fmla="*/ 15 h 73"/>
              <a:gd name="T38" fmla="*/ 10 w 79"/>
              <a:gd name="T39" fmla="*/ 15 h 73"/>
              <a:gd name="T40" fmla="*/ 14 w 79"/>
              <a:gd name="T41" fmla="*/ 11 h 73"/>
              <a:gd name="T42" fmla="*/ 14 w 79"/>
              <a:gd name="T43" fmla="*/ 11 h 73"/>
              <a:gd name="T44" fmla="*/ 14 w 79"/>
              <a:gd name="T45" fmla="*/ 24 h 73"/>
              <a:gd name="T46" fmla="*/ 65 w 79"/>
              <a:gd name="T47" fmla="*/ 24 h 73"/>
              <a:gd name="T48" fmla="*/ 68 w 79"/>
              <a:gd name="T49" fmla="*/ 28 h 73"/>
              <a:gd name="T50" fmla="*/ 68 w 79"/>
              <a:gd name="T51" fmla="*/ 28 h 73"/>
              <a:gd name="T52" fmla="*/ 65 w 79"/>
              <a:gd name="T53" fmla="*/ 31 h 73"/>
              <a:gd name="T54" fmla="*/ 14 w 79"/>
              <a:gd name="T55" fmla="*/ 31 h 73"/>
              <a:gd name="T56" fmla="*/ 10 w 79"/>
              <a:gd name="T57" fmla="*/ 28 h 73"/>
              <a:gd name="T58" fmla="*/ 10 w 79"/>
              <a:gd name="T59" fmla="*/ 28 h 73"/>
              <a:gd name="T60" fmla="*/ 14 w 79"/>
              <a:gd name="T61" fmla="*/ 24 h 73"/>
              <a:gd name="T62" fmla="*/ 14 w 79"/>
              <a:gd name="T63" fmla="*/ 24 h 73"/>
              <a:gd name="T64" fmla="*/ 14 w 79"/>
              <a:gd name="T65" fmla="*/ 37 h 73"/>
              <a:gd name="T66" fmla="*/ 41 w 79"/>
              <a:gd name="T67" fmla="*/ 37 h 73"/>
              <a:gd name="T68" fmla="*/ 45 w 79"/>
              <a:gd name="T69" fmla="*/ 41 h 73"/>
              <a:gd name="T70" fmla="*/ 45 w 79"/>
              <a:gd name="T71" fmla="*/ 41 h 73"/>
              <a:gd name="T72" fmla="*/ 41 w 79"/>
              <a:gd name="T73" fmla="*/ 44 h 73"/>
              <a:gd name="T74" fmla="*/ 14 w 79"/>
              <a:gd name="T75" fmla="*/ 44 h 73"/>
              <a:gd name="T76" fmla="*/ 10 w 79"/>
              <a:gd name="T77" fmla="*/ 41 h 73"/>
              <a:gd name="T78" fmla="*/ 10 w 79"/>
              <a:gd name="T79" fmla="*/ 41 h 73"/>
              <a:gd name="T80" fmla="*/ 14 w 79"/>
              <a:gd name="T81" fmla="*/ 37 h 73"/>
              <a:gd name="T82" fmla="*/ 14 w 79"/>
              <a:gd name="T83"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73">
                <a:moveTo>
                  <a:pt x="19" y="0"/>
                </a:moveTo>
                <a:cubicBezTo>
                  <a:pt x="59" y="0"/>
                  <a:pt x="59" y="0"/>
                  <a:pt x="59" y="0"/>
                </a:cubicBezTo>
                <a:cubicBezTo>
                  <a:pt x="70" y="0"/>
                  <a:pt x="79" y="8"/>
                  <a:pt x="79" y="19"/>
                </a:cubicBezTo>
                <a:cubicBezTo>
                  <a:pt x="79" y="36"/>
                  <a:pt x="79" y="36"/>
                  <a:pt x="79" y="36"/>
                </a:cubicBezTo>
                <a:cubicBezTo>
                  <a:pt x="79" y="47"/>
                  <a:pt x="70" y="56"/>
                  <a:pt x="59" y="56"/>
                </a:cubicBezTo>
                <a:cubicBezTo>
                  <a:pt x="29" y="56"/>
                  <a:pt x="29" y="56"/>
                  <a:pt x="29" y="56"/>
                </a:cubicBezTo>
                <a:cubicBezTo>
                  <a:pt x="28" y="62"/>
                  <a:pt x="28" y="68"/>
                  <a:pt x="33" y="73"/>
                </a:cubicBezTo>
                <a:cubicBezTo>
                  <a:pt x="24" y="70"/>
                  <a:pt x="20" y="64"/>
                  <a:pt x="19" y="56"/>
                </a:cubicBezTo>
                <a:cubicBezTo>
                  <a:pt x="8" y="55"/>
                  <a:pt x="0" y="47"/>
                  <a:pt x="0" y="36"/>
                </a:cubicBezTo>
                <a:cubicBezTo>
                  <a:pt x="0" y="19"/>
                  <a:pt x="0" y="19"/>
                  <a:pt x="0" y="19"/>
                </a:cubicBezTo>
                <a:cubicBezTo>
                  <a:pt x="0" y="8"/>
                  <a:pt x="8" y="0"/>
                  <a:pt x="19" y="0"/>
                </a:cubicBezTo>
                <a:cubicBezTo>
                  <a:pt x="19" y="0"/>
                  <a:pt x="19" y="0"/>
                  <a:pt x="19" y="0"/>
                </a:cubicBezTo>
                <a:close/>
                <a:moveTo>
                  <a:pt x="14" y="11"/>
                </a:moveTo>
                <a:cubicBezTo>
                  <a:pt x="65" y="11"/>
                  <a:pt x="65" y="11"/>
                  <a:pt x="65" y="11"/>
                </a:cubicBezTo>
                <a:cubicBezTo>
                  <a:pt x="67" y="11"/>
                  <a:pt x="68" y="13"/>
                  <a:pt x="68" y="15"/>
                </a:cubicBezTo>
                <a:cubicBezTo>
                  <a:pt x="68" y="15"/>
                  <a:pt x="68" y="15"/>
                  <a:pt x="68" y="15"/>
                </a:cubicBezTo>
                <a:cubicBezTo>
                  <a:pt x="68" y="16"/>
                  <a:pt x="67" y="18"/>
                  <a:pt x="65" y="18"/>
                </a:cubicBezTo>
                <a:cubicBezTo>
                  <a:pt x="14" y="18"/>
                  <a:pt x="14" y="18"/>
                  <a:pt x="14" y="18"/>
                </a:cubicBezTo>
                <a:cubicBezTo>
                  <a:pt x="12" y="18"/>
                  <a:pt x="10" y="16"/>
                  <a:pt x="10" y="15"/>
                </a:cubicBezTo>
                <a:cubicBezTo>
                  <a:pt x="10" y="15"/>
                  <a:pt x="10" y="15"/>
                  <a:pt x="10" y="15"/>
                </a:cubicBezTo>
                <a:cubicBezTo>
                  <a:pt x="10" y="13"/>
                  <a:pt x="12" y="11"/>
                  <a:pt x="14" y="11"/>
                </a:cubicBezTo>
                <a:cubicBezTo>
                  <a:pt x="14" y="11"/>
                  <a:pt x="14" y="11"/>
                  <a:pt x="14" y="11"/>
                </a:cubicBezTo>
                <a:close/>
                <a:moveTo>
                  <a:pt x="14" y="24"/>
                </a:moveTo>
                <a:cubicBezTo>
                  <a:pt x="31" y="24"/>
                  <a:pt x="48" y="24"/>
                  <a:pt x="65" y="24"/>
                </a:cubicBezTo>
                <a:cubicBezTo>
                  <a:pt x="67" y="24"/>
                  <a:pt x="68" y="26"/>
                  <a:pt x="68" y="28"/>
                </a:cubicBezTo>
                <a:cubicBezTo>
                  <a:pt x="68" y="28"/>
                  <a:pt x="68" y="28"/>
                  <a:pt x="68" y="28"/>
                </a:cubicBezTo>
                <a:cubicBezTo>
                  <a:pt x="68" y="30"/>
                  <a:pt x="67" y="31"/>
                  <a:pt x="65" y="31"/>
                </a:cubicBezTo>
                <a:cubicBezTo>
                  <a:pt x="48" y="31"/>
                  <a:pt x="31" y="31"/>
                  <a:pt x="14" y="31"/>
                </a:cubicBezTo>
                <a:cubicBezTo>
                  <a:pt x="12" y="31"/>
                  <a:pt x="10" y="30"/>
                  <a:pt x="10" y="28"/>
                </a:cubicBezTo>
                <a:cubicBezTo>
                  <a:pt x="10" y="28"/>
                  <a:pt x="10" y="28"/>
                  <a:pt x="10" y="28"/>
                </a:cubicBezTo>
                <a:cubicBezTo>
                  <a:pt x="10" y="26"/>
                  <a:pt x="12" y="24"/>
                  <a:pt x="14" y="24"/>
                </a:cubicBezTo>
                <a:cubicBezTo>
                  <a:pt x="14" y="24"/>
                  <a:pt x="14" y="24"/>
                  <a:pt x="14" y="24"/>
                </a:cubicBezTo>
                <a:close/>
                <a:moveTo>
                  <a:pt x="14" y="37"/>
                </a:moveTo>
                <a:cubicBezTo>
                  <a:pt x="41" y="37"/>
                  <a:pt x="41" y="37"/>
                  <a:pt x="41" y="37"/>
                </a:cubicBezTo>
                <a:cubicBezTo>
                  <a:pt x="43" y="37"/>
                  <a:pt x="45" y="39"/>
                  <a:pt x="45" y="41"/>
                </a:cubicBezTo>
                <a:cubicBezTo>
                  <a:pt x="45" y="41"/>
                  <a:pt x="45" y="41"/>
                  <a:pt x="45" y="41"/>
                </a:cubicBezTo>
                <a:cubicBezTo>
                  <a:pt x="45" y="43"/>
                  <a:pt x="43" y="44"/>
                  <a:pt x="41" y="44"/>
                </a:cubicBezTo>
                <a:cubicBezTo>
                  <a:pt x="14" y="44"/>
                  <a:pt x="14" y="44"/>
                  <a:pt x="14" y="44"/>
                </a:cubicBezTo>
                <a:cubicBezTo>
                  <a:pt x="12" y="44"/>
                  <a:pt x="10" y="43"/>
                  <a:pt x="10" y="41"/>
                </a:cubicBezTo>
                <a:cubicBezTo>
                  <a:pt x="10" y="41"/>
                  <a:pt x="10" y="41"/>
                  <a:pt x="10" y="41"/>
                </a:cubicBezTo>
                <a:cubicBezTo>
                  <a:pt x="10" y="39"/>
                  <a:pt x="12" y="37"/>
                  <a:pt x="14" y="37"/>
                </a:cubicBezTo>
                <a:cubicBezTo>
                  <a:pt x="14" y="37"/>
                  <a:pt x="14" y="37"/>
                  <a:pt x="14" y="37"/>
                </a:cubicBezTo>
                <a:close/>
              </a:path>
            </a:pathLst>
          </a:custGeom>
          <a:solidFill>
            <a:schemeClr val="bg1"/>
          </a:solidFill>
          <a:ln>
            <a:noFill/>
          </a:ln>
        </p:spPr>
        <p:txBody>
          <a:bodyPr/>
          <a:lstStyle/>
          <a:p>
            <a:pPr fontAlgn="auto">
              <a:spcBef>
                <a:spcPts val="0"/>
              </a:spcBef>
              <a:spcAft>
                <a:spcPts val="0"/>
              </a:spcAft>
              <a:defRPr/>
            </a:pPr>
            <a:endParaRPr lang="zh-CN" altLang="en-US" sz="1400">
              <a:latin typeface="+mn-ea"/>
              <a:ea typeface="+mn-ea"/>
            </a:endParaRPr>
          </a:p>
        </p:txBody>
      </p:sp>
      <p:sp>
        <p:nvSpPr>
          <p:cNvPr id="86" name="Freeform 15">
            <a:hlinkClick r:id="rId4" action="ppaction://hlinksldjump"/>
          </p:cNvPr>
          <p:cNvSpPr>
            <a:spLocks noEditPoints="1"/>
          </p:cNvSpPr>
          <p:nvPr/>
        </p:nvSpPr>
        <p:spPr bwMode="auto">
          <a:xfrm>
            <a:off x="7274936" y="4883457"/>
            <a:ext cx="374650" cy="347662"/>
          </a:xfrm>
          <a:custGeom>
            <a:avLst/>
            <a:gdLst>
              <a:gd name="T0" fmla="*/ 19 w 79"/>
              <a:gd name="T1" fmla="*/ 0 h 73"/>
              <a:gd name="T2" fmla="*/ 59 w 79"/>
              <a:gd name="T3" fmla="*/ 0 h 73"/>
              <a:gd name="T4" fmla="*/ 79 w 79"/>
              <a:gd name="T5" fmla="*/ 19 h 73"/>
              <a:gd name="T6" fmla="*/ 79 w 79"/>
              <a:gd name="T7" fmla="*/ 36 h 73"/>
              <a:gd name="T8" fmla="*/ 59 w 79"/>
              <a:gd name="T9" fmla="*/ 56 h 73"/>
              <a:gd name="T10" fmla="*/ 29 w 79"/>
              <a:gd name="T11" fmla="*/ 56 h 73"/>
              <a:gd name="T12" fmla="*/ 33 w 79"/>
              <a:gd name="T13" fmla="*/ 73 h 73"/>
              <a:gd name="T14" fmla="*/ 19 w 79"/>
              <a:gd name="T15" fmla="*/ 56 h 73"/>
              <a:gd name="T16" fmla="*/ 0 w 79"/>
              <a:gd name="T17" fmla="*/ 36 h 73"/>
              <a:gd name="T18" fmla="*/ 0 w 79"/>
              <a:gd name="T19" fmla="*/ 19 h 73"/>
              <a:gd name="T20" fmla="*/ 19 w 79"/>
              <a:gd name="T21" fmla="*/ 0 h 73"/>
              <a:gd name="T22" fmla="*/ 19 w 79"/>
              <a:gd name="T23" fmla="*/ 0 h 73"/>
              <a:gd name="T24" fmla="*/ 14 w 79"/>
              <a:gd name="T25" fmla="*/ 11 h 73"/>
              <a:gd name="T26" fmla="*/ 65 w 79"/>
              <a:gd name="T27" fmla="*/ 11 h 73"/>
              <a:gd name="T28" fmla="*/ 68 w 79"/>
              <a:gd name="T29" fmla="*/ 15 h 73"/>
              <a:gd name="T30" fmla="*/ 68 w 79"/>
              <a:gd name="T31" fmla="*/ 15 h 73"/>
              <a:gd name="T32" fmla="*/ 65 w 79"/>
              <a:gd name="T33" fmla="*/ 18 h 73"/>
              <a:gd name="T34" fmla="*/ 14 w 79"/>
              <a:gd name="T35" fmla="*/ 18 h 73"/>
              <a:gd name="T36" fmla="*/ 10 w 79"/>
              <a:gd name="T37" fmla="*/ 15 h 73"/>
              <a:gd name="T38" fmla="*/ 10 w 79"/>
              <a:gd name="T39" fmla="*/ 15 h 73"/>
              <a:gd name="T40" fmla="*/ 14 w 79"/>
              <a:gd name="T41" fmla="*/ 11 h 73"/>
              <a:gd name="T42" fmla="*/ 14 w 79"/>
              <a:gd name="T43" fmla="*/ 11 h 73"/>
              <a:gd name="T44" fmla="*/ 14 w 79"/>
              <a:gd name="T45" fmla="*/ 24 h 73"/>
              <a:gd name="T46" fmla="*/ 65 w 79"/>
              <a:gd name="T47" fmla="*/ 24 h 73"/>
              <a:gd name="T48" fmla="*/ 68 w 79"/>
              <a:gd name="T49" fmla="*/ 28 h 73"/>
              <a:gd name="T50" fmla="*/ 68 w 79"/>
              <a:gd name="T51" fmla="*/ 28 h 73"/>
              <a:gd name="T52" fmla="*/ 65 w 79"/>
              <a:gd name="T53" fmla="*/ 31 h 73"/>
              <a:gd name="T54" fmla="*/ 14 w 79"/>
              <a:gd name="T55" fmla="*/ 31 h 73"/>
              <a:gd name="T56" fmla="*/ 10 w 79"/>
              <a:gd name="T57" fmla="*/ 28 h 73"/>
              <a:gd name="T58" fmla="*/ 10 w 79"/>
              <a:gd name="T59" fmla="*/ 28 h 73"/>
              <a:gd name="T60" fmla="*/ 14 w 79"/>
              <a:gd name="T61" fmla="*/ 24 h 73"/>
              <a:gd name="T62" fmla="*/ 14 w 79"/>
              <a:gd name="T63" fmla="*/ 24 h 73"/>
              <a:gd name="T64" fmla="*/ 14 w 79"/>
              <a:gd name="T65" fmla="*/ 37 h 73"/>
              <a:gd name="T66" fmla="*/ 41 w 79"/>
              <a:gd name="T67" fmla="*/ 37 h 73"/>
              <a:gd name="T68" fmla="*/ 45 w 79"/>
              <a:gd name="T69" fmla="*/ 41 h 73"/>
              <a:gd name="T70" fmla="*/ 45 w 79"/>
              <a:gd name="T71" fmla="*/ 41 h 73"/>
              <a:gd name="T72" fmla="*/ 41 w 79"/>
              <a:gd name="T73" fmla="*/ 44 h 73"/>
              <a:gd name="T74" fmla="*/ 14 w 79"/>
              <a:gd name="T75" fmla="*/ 44 h 73"/>
              <a:gd name="T76" fmla="*/ 10 w 79"/>
              <a:gd name="T77" fmla="*/ 41 h 73"/>
              <a:gd name="T78" fmla="*/ 10 w 79"/>
              <a:gd name="T79" fmla="*/ 41 h 73"/>
              <a:gd name="T80" fmla="*/ 14 w 79"/>
              <a:gd name="T81" fmla="*/ 37 h 73"/>
              <a:gd name="T82" fmla="*/ 14 w 79"/>
              <a:gd name="T83"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73">
                <a:moveTo>
                  <a:pt x="19" y="0"/>
                </a:moveTo>
                <a:cubicBezTo>
                  <a:pt x="59" y="0"/>
                  <a:pt x="59" y="0"/>
                  <a:pt x="59" y="0"/>
                </a:cubicBezTo>
                <a:cubicBezTo>
                  <a:pt x="70" y="0"/>
                  <a:pt x="79" y="8"/>
                  <a:pt x="79" y="19"/>
                </a:cubicBezTo>
                <a:cubicBezTo>
                  <a:pt x="79" y="36"/>
                  <a:pt x="79" y="36"/>
                  <a:pt x="79" y="36"/>
                </a:cubicBezTo>
                <a:cubicBezTo>
                  <a:pt x="79" y="47"/>
                  <a:pt x="70" y="56"/>
                  <a:pt x="59" y="56"/>
                </a:cubicBezTo>
                <a:cubicBezTo>
                  <a:pt x="29" y="56"/>
                  <a:pt x="29" y="56"/>
                  <a:pt x="29" y="56"/>
                </a:cubicBezTo>
                <a:cubicBezTo>
                  <a:pt x="28" y="62"/>
                  <a:pt x="28" y="68"/>
                  <a:pt x="33" y="73"/>
                </a:cubicBezTo>
                <a:cubicBezTo>
                  <a:pt x="24" y="70"/>
                  <a:pt x="20" y="64"/>
                  <a:pt x="19" y="56"/>
                </a:cubicBezTo>
                <a:cubicBezTo>
                  <a:pt x="8" y="55"/>
                  <a:pt x="0" y="47"/>
                  <a:pt x="0" y="36"/>
                </a:cubicBezTo>
                <a:cubicBezTo>
                  <a:pt x="0" y="19"/>
                  <a:pt x="0" y="19"/>
                  <a:pt x="0" y="19"/>
                </a:cubicBezTo>
                <a:cubicBezTo>
                  <a:pt x="0" y="8"/>
                  <a:pt x="8" y="0"/>
                  <a:pt x="19" y="0"/>
                </a:cubicBezTo>
                <a:cubicBezTo>
                  <a:pt x="19" y="0"/>
                  <a:pt x="19" y="0"/>
                  <a:pt x="19" y="0"/>
                </a:cubicBezTo>
                <a:close/>
                <a:moveTo>
                  <a:pt x="14" y="11"/>
                </a:moveTo>
                <a:cubicBezTo>
                  <a:pt x="65" y="11"/>
                  <a:pt x="65" y="11"/>
                  <a:pt x="65" y="11"/>
                </a:cubicBezTo>
                <a:cubicBezTo>
                  <a:pt x="67" y="11"/>
                  <a:pt x="68" y="13"/>
                  <a:pt x="68" y="15"/>
                </a:cubicBezTo>
                <a:cubicBezTo>
                  <a:pt x="68" y="15"/>
                  <a:pt x="68" y="15"/>
                  <a:pt x="68" y="15"/>
                </a:cubicBezTo>
                <a:cubicBezTo>
                  <a:pt x="68" y="16"/>
                  <a:pt x="67" y="18"/>
                  <a:pt x="65" y="18"/>
                </a:cubicBezTo>
                <a:cubicBezTo>
                  <a:pt x="14" y="18"/>
                  <a:pt x="14" y="18"/>
                  <a:pt x="14" y="18"/>
                </a:cubicBezTo>
                <a:cubicBezTo>
                  <a:pt x="12" y="18"/>
                  <a:pt x="10" y="16"/>
                  <a:pt x="10" y="15"/>
                </a:cubicBezTo>
                <a:cubicBezTo>
                  <a:pt x="10" y="15"/>
                  <a:pt x="10" y="15"/>
                  <a:pt x="10" y="15"/>
                </a:cubicBezTo>
                <a:cubicBezTo>
                  <a:pt x="10" y="13"/>
                  <a:pt x="12" y="11"/>
                  <a:pt x="14" y="11"/>
                </a:cubicBezTo>
                <a:cubicBezTo>
                  <a:pt x="14" y="11"/>
                  <a:pt x="14" y="11"/>
                  <a:pt x="14" y="11"/>
                </a:cubicBezTo>
                <a:close/>
                <a:moveTo>
                  <a:pt x="14" y="24"/>
                </a:moveTo>
                <a:cubicBezTo>
                  <a:pt x="31" y="24"/>
                  <a:pt x="48" y="24"/>
                  <a:pt x="65" y="24"/>
                </a:cubicBezTo>
                <a:cubicBezTo>
                  <a:pt x="67" y="24"/>
                  <a:pt x="68" y="26"/>
                  <a:pt x="68" y="28"/>
                </a:cubicBezTo>
                <a:cubicBezTo>
                  <a:pt x="68" y="28"/>
                  <a:pt x="68" y="28"/>
                  <a:pt x="68" y="28"/>
                </a:cubicBezTo>
                <a:cubicBezTo>
                  <a:pt x="68" y="30"/>
                  <a:pt x="67" y="31"/>
                  <a:pt x="65" y="31"/>
                </a:cubicBezTo>
                <a:cubicBezTo>
                  <a:pt x="48" y="31"/>
                  <a:pt x="31" y="31"/>
                  <a:pt x="14" y="31"/>
                </a:cubicBezTo>
                <a:cubicBezTo>
                  <a:pt x="12" y="31"/>
                  <a:pt x="10" y="30"/>
                  <a:pt x="10" y="28"/>
                </a:cubicBezTo>
                <a:cubicBezTo>
                  <a:pt x="10" y="28"/>
                  <a:pt x="10" y="28"/>
                  <a:pt x="10" y="28"/>
                </a:cubicBezTo>
                <a:cubicBezTo>
                  <a:pt x="10" y="26"/>
                  <a:pt x="12" y="24"/>
                  <a:pt x="14" y="24"/>
                </a:cubicBezTo>
                <a:cubicBezTo>
                  <a:pt x="14" y="24"/>
                  <a:pt x="14" y="24"/>
                  <a:pt x="14" y="24"/>
                </a:cubicBezTo>
                <a:close/>
                <a:moveTo>
                  <a:pt x="14" y="37"/>
                </a:moveTo>
                <a:cubicBezTo>
                  <a:pt x="41" y="37"/>
                  <a:pt x="41" y="37"/>
                  <a:pt x="41" y="37"/>
                </a:cubicBezTo>
                <a:cubicBezTo>
                  <a:pt x="43" y="37"/>
                  <a:pt x="45" y="39"/>
                  <a:pt x="45" y="41"/>
                </a:cubicBezTo>
                <a:cubicBezTo>
                  <a:pt x="45" y="41"/>
                  <a:pt x="45" y="41"/>
                  <a:pt x="45" y="41"/>
                </a:cubicBezTo>
                <a:cubicBezTo>
                  <a:pt x="45" y="43"/>
                  <a:pt x="43" y="44"/>
                  <a:pt x="41" y="44"/>
                </a:cubicBezTo>
                <a:cubicBezTo>
                  <a:pt x="14" y="44"/>
                  <a:pt x="14" y="44"/>
                  <a:pt x="14" y="44"/>
                </a:cubicBezTo>
                <a:cubicBezTo>
                  <a:pt x="12" y="44"/>
                  <a:pt x="10" y="43"/>
                  <a:pt x="10" y="41"/>
                </a:cubicBezTo>
                <a:cubicBezTo>
                  <a:pt x="10" y="41"/>
                  <a:pt x="10" y="41"/>
                  <a:pt x="10" y="41"/>
                </a:cubicBezTo>
                <a:cubicBezTo>
                  <a:pt x="10" y="39"/>
                  <a:pt x="12" y="37"/>
                  <a:pt x="14" y="37"/>
                </a:cubicBezTo>
                <a:cubicBezTo>
                  <a:pt x="14" y="37"/>
                  <a:pt x="14" y="37"/>
                  <a:pt x="14" y="37"/>
                </a:cubicBezTo>
                <a:close/>
              </a:path>
            </a:pathLst>
          </a:custGeom>
          <a:solidFill>
            <a:schemeClr val="bg1"/>
          </a:solidFill>
          <a:ln>
            <a:noFill/>
          </a:ln>
        </p:spPr>
        <p:txBody>
          <a:bodyPr/>
          <a:lstStyle/>
          <a:p>
            <a:pPr fontAlgn="auto">
              <a:spcBef>
                <a:spcPts val="0"/>
              </a:spcBef>
              <a:spcAft>
                <a:spcPts val="0"/>
              </a:spcAft>
              <a:defRPr/>
            </a:pPr>
            <a:endParaRPr lang="zh-CN" altLang="en-US" sz="1400">
              <a:latin typeface="+mn-ea"/>
              <a:ea typeface="+mn-ea"/>
            </a:endParaRPr>
          </a:p>
        </p:txBody>
      </p:sp>
      <p:sp>
        <p:nvSpPr>
          <p:cNvPr id="89" name="Freeform 15">
            <a:hlinkClick r:id="rId5" action="ppaction://hlinksldjump"/>
          </p:cNvPr>
          <p:cNvSpPr>
            <a:spLocks noEditPoints="1"/>
          </p:cNvSpPr>
          <p:nvPr/>
        </p:nvSpPr>
        <p:spPr bwMode="auto">
          <a:xfrm>
            <a:off x="7274936" y="3107341"/>
            <a:ext cx="374650" cy="347662"/>
          </a:xfrm>
          <a:custGeom>
            <a:avLst/>
            <a:gdLst>
              <a:gd name="T0" fmla="*/ 19 w 79"/>
              <a:gd name="T1" fmla="*/ 0 h 73"/>
              <a:gd name="T2" fmla="*/ 59 w 79"/>
              <a:gd name="T3" fmla="*/ 0 h 73"/>
              <a:gd name="T4" fmla="*/ 79 w 79"/>
              <a:gd name="T5" fmla="*/ 19 h 73"/>
              <a:gd name="T6" fmla="*/ 79 w 79"/>
              <a:gd name="T7" fmla="*/ 36 h 73"/>
              <a:gd name="T8" fmla="*/ 59 w 79"/>
              <a:gd name="T9" fmla="*/ 56 h 73"/>
              <a:gd name="T10" fmla="*/ 29 w 79"/>
              <a:gd name="T11" fmla="*/ 56 h 73"/>
              <a:gd name="T12" fmla="*/ 33 w 79"/>
              <a:gd name="T13" fmla="*/ 73 h 73"/>
              <a:gd name="T14" fmla="*/ 19 w 79"/>
              <a:gd name="T15" fmla="*/ 56 h 73"/>
              <a:gd name="T16" fmla="*/ 0 w 79"/>
              <a:gd name="T17" fmla="*/ 36 h 73"/>
              <a:gd name="T18" fmla="*/ 0 w 79"/>
              <a:gd name="T19" fmla="*/ 19 h 73"/>
              <a:gd name="T20" fmla="*/ 19 w 79"/>
              <a:gd name="T21" fmla="*/ 0 h 73"/>
              <a:gd name="T22" fmla="*/ 19 w 79"/>
              <a:gd name="T23" fmla="*/ 0 h 73"/>
              <a:gd name="T24" fmla="*/ 14 w 79"/>
              <a:gd name="T25" fmla="*/ 11 h 73"/>
              <a:gd name="T26" fmla="*/ 65 w 79"/>
              <a:gd name="T27" fmla="*/ 11 h 73"/>
              <a:gd name="T28" fmla="*/ 68 w 79"/>
              <a:gd name="T29" fmla="*/ 15 h 73"/>
              <a:gd name="T30" fmla="*/ 68 w 79"/>
              <a:gd name="T31" fmla="*/ 15 h 73"/>
              <a:gd name="T32" fmla="*/ 65 w 79"/>
              <a:gd name="T33" fmla="*/ 18 h 73"/>
              <a:gd name="T34" fmla="*/ 14 w 79"/>
              <a:gd name="T35" fmla="*/ 18 h 73"/>
              <a:gd name="T36" fmla="*/ 10 w 79"/>
              <a:gd name="T37" fmla="*/ 15 h 73"/>
              <a:gd name="T38" fmla="*/ 10 w 79"/>
              <a:gd name="T39" fmla="*/ 15 h 73"/>
              <a:gd name="T40" fmla="*/ 14 w 79"/>
              <a:gd name="T41" fmla="*/ 11 h 73"/>
              <a:gd name="T42" fmla="*/ 14 w 79"/>
              <a:gd name="T43" fmla="*/ 11 h 73"/>
              <a:gd name="T44" fmla="*/ 14 w 79"/>
              <a:gd name="T45" fmla="*/ 24 h 73"/>
              <a:gd name="T46" fmla="*/ 65 w 79"/>
              <a:gd name="T47" fmla="*/ 24 h 73"/>
              <a:gd name="T48" fmla="*/ 68 w 79"/>
              <a:gd name="T49" fmla="*/ 28 h 73"/>
              <a:gd name="T50" fmla="*/ 68 w 79"/>
              <a:gd name="T51" fmla="*/ 28 h 73"/>
              <a:gd name="T52" fmla="*/ 65 w 79"/>
              <a:gd name="T53" fmla="*/ 31 h 73"/>
              <a:gd name="T54" fmla="*/ 14 w 79"/>
              <a:gd name="T55" fmla="*/ 31 h 73"/>
              <a:gd name="T56" fmla="*/ 10 w 79"/>
              <a:gd name="T57" fmla="*/ 28 h 73"/>
              <a:gd name="T58" fmla="*/ 10 w 79"/>
              <a:gd name="T59" fmla="*/ 28 h 73"/>
              <a:gd name="T60" fmla="*/ 14 w 79"/>
              <a:gd name="T61" fmla="*/ 24 h 73"/>
              <a:gd name="T62" fmla="*/ 14 w 79"/>
              <a:gd name="T63" fmla="*/ 24 h 73"/>
              <a:gd name="T64" fmla="*/ 14 w 79"/>
              <a:gd name="T65" fmla="*/ 37 h 73"/>
              <a:gd name="T66" fmla="*/ 41 w 79"/>
              <a:gd name="T67" fmla="*/ 37 h 73"/>
              <a:gd name="T68" fmla="*/ 45 w 79"/>
              <a:gd name="T69" fmla="*/ 41 h 73"/>
              <a:gd name="T70" fmla="*/ 45 w 79"/>
              <a:gd name="T71" fmla="*/ 41 h 73"/>
              <a:gd name="T72" fmla="*/ 41 w 79"/>
              <a:gd name="T73" fmla="*/ 44 h 73"/>
              <a:gd name="T74" fmla="*/ 14 w 79"/>
              <a:gd name="T75" fmla="*/ 44 h 73"/>
              <a:gd name="T76" fmla="*/ 10 w 79"/>
              <a:gd name="T77" fmla="*/ 41 h 73"/>
              <a:gd name="T78" fmla="*/ 10 w 79"/>
              <a:gd name="T79" fmla="*/ 41 h 73"/>
              <a:gd name="T80" fmla="*/ 14 w 79"/>
              <a:gd name="T81" fmla="*/ 37 h 73"/>
              <a:gd name="T82" fmla="*/ 14 w 79"/>
              <a:gd name="T83"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73">
                <a:moveTo>
                  <a:pt x="19" y="0"/>
                </a:moveTo>
                <a:cubicBezTo>
                  <a:pt x="59" y="0"/>
                  <a:pt x="59" y="0"/>
                  <a:pt x="59" y="0"/>
                </a:cubicBezTo>
                <a:cubicBezTo>
                  <a:pt x="70" y="0"/>
                  <a:pt x="79" y="8"/>
                  <a:pt x="79" y="19"/>
                </a:cubicBezTo>
                <a:cubicBezTo>
                  <a:pt x="79" y="36"/>
                  <a:pt x="79" y="36"/>
                  <a:pt x="79" y="36"/>
                </a:cubicBezTo>
                <a:cubicBezTo>
                  <a:pt x="79" y="47"/>
                  <a:pt x="70" y="56"/>
                  <a:pt x="59" y="56"/>
                </a:cubicBezTo>
                <a:cubicBezTo>
                  <a:pt x="29" y="56"/>
                  <a:pt x="29" y="56"/>
                  <a:pt x="29" y="56"/>
                </a:cubicBezTo>
                <a:cubicBezTo>
                  <a:pt x="28" y="62"/>
                  <a:pt x="28" y="68"/>
                  <a:pt x="33" y="73"/>
                </a:cubicBezTo>
                <a:cubicBezTo>
                  <a:pt x="24" y="70"/>
                  <a:pt x="20" y="64"/>
                  <a:pt x="19" y="56"/>
                </a:cubicBezTo>
                <a:cubicBezTo>
                  <a:pt x="8" y="55"/>
                  <a:pt x="0" y="47"/>
                  <a:pt x="0" y="36"/>
                </a:cubicBezTo>
                <a:cubicBezTo>
                  <a:pt x="0" y="19"/>
                  <a:pt x="0" y="19"/>
                  <a:pt x="0" y="19"/>
                </a:cubicBezTo>
                <a:cubicBezTo>
                  <a:pt x="0" y="8"/>
                  <a:pt x="8" y="0"/>
                  <a:pt x="19" y="0"/>
                </a:cubicBezTo>
                <a:cubicBezTo>
                  <a:pt x="19" y="0"/>
                  <a:pt x="19" y="0"/>
                  <a:pt x="19" y="0"/>
                </a:cubicBezTo>
                <a:close/>
                <a:moveTo>
                  <a:pt x="14" y="11"/>
                </a:moveTo>
                <a:cubicBezTo>
                  <a:pt x="65" y="11"/>
                  <a:pt x="65" y="11"/>
                  <a:pt x="65" y="11"/>
                </a:cubicBezTo>
                <a:cubicBezTo>
                  <a:pt x="67" y="11"/>
                  <a:pt x="68" y="13"/>
                  <a:pt x="68" y="15"/>
                </a:cubicBezTo>
                <a:cubicBezTo>
                  <a:pt x="68" y="15"/>
                  <a:pt x="68" y="15"/>
                  <a:pt x="68" y="15"/>
                </a:cubicBezTo>
                <a:cubicBezTo>
                  <a:pt x="68" y="16"/>
                  <a:pt x="67" y="18"/>
                  <a:pt x="65" y="18"/>
                </a:cubicBezTo>
                <a:cubicBezTo>
                  <a:pt x="14" y="18"/>
                  <a:pt x="14" y="18"/>
                  <a:pt x="14" y="18"/>
                </a:cubicBezTo>
                <a:cubicBezTo>
                  <a:pt x="12" y="18"/>
                  <a:pt x="10" y="16"/>
                  <a:pt x="10" y="15"/>
                </a:cubicBezTo>
                <a:cubicBezTo>
                  <a:pt x="10" y="15"/>
                  <a:pt x="10" y="15"/>
                  <a:pt x="10" y="15"/>
                </a:cubicBezTo>
                <a:cubicBezTo>
                  <a:pt x="10" y="13"/>
                  <a:pt x="12" y="11"/>
                  <a:pt x="14" y="11"/>
                </a:cubicBezTo>
                <a:cubicBezTo>
                  <a:pt x="14" y="11"/>
                  <a:pt x="14" y="11"/>
                  <a:pt x="14" y="11"/>
                </a:cubicBezTo>
                <a:close/>
                <a:moveTo>
                  <a:pt x="14" y="24"/>
                </a:moveTo>
                <a:cubicBezTo>
                  <a:pt x="31" y="24"/>
                  <a:pt x="48" y="24"/>
                  <a:pt x="65" y="24"/>
                </a:cubicBezTo>
                <a:cubicBezTo>
                  <a:pt x="67" y="24"/>
                  <a:pt x="68" y="26"/>
                  <a:pt x="68" y="28"/>
                </a:cubicBezTo>
                <a:cubicBezTo>
                  <a:pt x="68" y="28"/>
                  <a:pt x="68" y="28"/>
                  <a:pt x="68" y="28"/>
                </a:cubicBezTo>
                <a:cubicBezTo>
                  <a:pt x="68" y="30"/>
                  <a:pt x="67" y="31"/>
                  <a:pt x="65" y="31"/>
                </a:cubicBezTo>
                <a:cubicBezTo>
                  <a:pt x="48" y="31"/>
                  <a:pt x="31" y="31"/>
                  <a:pt x="14" y="31"/>
                </a:cubicBezTo>
                <a:cubicBezTo>
                  <a:pt x="12" y="31"/>
                  <a:pt x="10" y="30"/>
                  <a:pt x="10" y="28"/>
                </a:cubicBezTo>
                <a:cubicBezTo>
                  <a:pt x="10" y="28"/>
                  <a:pt x="10" y="28"/>
                  <a:pt x="10" y="28"/>
                </a:cubicBezTo>
                <a:cubicBezTo>
                  <a:pt x="10" y="26"/>
                  <a:pt x="12" y="24"/>
                  <a:pt x="14" y="24"/>
                </a:cubicBezTo>
                <a:cubicBezTo>
                  <a:pt x="14" y="24"/>
                  <a:pt x="14" y="24"/>
                  <a:pt x="14" y="24"/>
                </a:cubicBezTo>
                <a:close/>
                <a:moveTo>
                  <a:pt x="14" y="37"/>
                </a:moveTo>
                <a:cubicBezTo>
                  <a:pt x="41" y="37"/>
                  <a:pt x="41" y="37"/>
                  <a:pt x="41" y="37"/>
                </a:cubicBezTo>
                <a:cubicBezTo>
                  <a:pt x="43" y="37"/>
                  <a:pt x="45" y="39"/>
                  <a:pt x="45" y="41"/>
                </a:cubicBezTo>
                <a:cubicBezTo>
                  <a:pt x="45" y="41"/>
                  <a:pt x="45" y="41"/>
                  <a:pt x="45" y="41"/>
                </a:cubicBezTo>
                <a:cubicBezTo>
                  <a:pt x="45" y="43"/>
                  <a:pt x="43" y="44"/>
                  <a:pt x="41" y="44"/>
                </a:cubicBezTo>
                <a:cubicBezTo>
                  <a:pt x="14" y="44"/>
                  <a:pt x="14" y="44"/>
                  <a:pt x="14" y="44"/>
                </a:cubicBezTo>
                <a:cubicBezTo>
                  <a:pt x="12" y="44"/>
                  <a:pt x="10" y="43"/>
                  <a:pt x="10" y="41"/>
                </a:cubicBezTo>
                <a:cubicBezTo>
                  <a:pt x="10" y="41"/>
                  <a:pt x="10" y="41"/>
                  <a:pt x="10" y="41"/>
                </a:cubicBezTo>
                <a:cubicBezTo>
                  <a:pt x="10" y="39"/>
                  <a:pt x="12" y="37"/>
                  <a:pt x="14" y="37"/>
                </a:cubicBezTo>
                <a:cubicBezTo>
                  <a:pt x="14" y="37"/>
                  <a:pt x="14" y="37"/>
                  <a:pt x="14" y="37"/>
                </a:cubicBezTo>
                <a:close/>
              </a:path>
            </a:pathLst>
          </a:custGeom>
          <a:solidFill>
            <a:schemeClr val="bg1"/>
          </a:solidFill>
          <a:ln>
            <a:noFill/>
          </a:ln>
        </p:spPr>
        <p:txBody>
          <a:bodyPr/>
          <a:lstStyle/>
          <a:p>
            <a:pPr fontAlgn="auto">
              <a:spcBef>
                <a:spcPts val="0"/>
              </a:spcBef>
              <a:spcAft>
                <a:spcPts val="0"/>
              </a:spcAft>
              <a:defRPr/>
            </a:pPr>
            <a:endParaRPr lang="zh-CN" altLang="en-US" sz="1400">
              <a:latin typeface="+mn-ea"/>
              <a:ea typeface="+mn-ea"/>
            </a:endParaRPr>
          </a:p>
        </p:txBody>
      </p:sp>
      <p:sp>
        <p:nvSpPr>
          <p:cNvPr id="3" name="TextBox 2"/>
          <p:cNvSpPr txBox="1"/>
          <p:nvPr/>
        </p:nvSpPr>
        <p:spPr>
          <a:xfrm>
            <a:off x="6512686" y="2605968"/>
            <a:ext cx="1899150" cy="461665"/>
          </a:xfrm>
          <a:prstGeom prst="rect">
            <a:avLst/>
          </a:prstGeom>
          <a:noFill/>
        </p:spPr>
        <p:txBody>
          <a:bodyPr wrap="square" rtlCol="0">
            <a:spAutoFit/>
          </a:bodyPr>
          <a:lstStyle/>
          <a:p>
            <a:r>
              <a:rPr lang="zh-CN" altLang="en-US" sz="2400" b="1" dirty="0" smtClean="0">
                <a:solidFill>
                  <a:schemeClr val="bg1"/>
                </a:solidFill>
                <a:latin typeface="微软雅黑" pitchFamily="34" charset="-122"/>
                <a:ea typeface="微软雅黑" pitchFamily="34" charset="-122"/>
              </a:rPr>
              <a:t>技术路线图</a:t>
            </a:r>
            <a:endParaRPr lang="zh-CN" altLang="en-US" sz="2400" b="1" dirty="0">
              <a:solidFill>
                <a:schemeClr val="bg1"/>
              </a:solidFill>
              <a:latin typeface="微软雅黑" pitchFamily="34" charset="-122"/>
              <a:ea typeface="微软雅黑" pitchFamily="34" charset="-122"/>
            </a:endParaRPr>
          </a:p>
        </p:txBody>
      </p:sp>
      <p:sp>
        <p:nvSpPr>
          <p:cNvPr id="4" name="TextBox 3"/>
          <p:cNvSpPr txBox="1"/>
          <p:nvPr/>
        </p:nvSpPr>
        <p:spPr>
          <a:xfrm>
            <a:off x="3875492" y="4356474"/>
            <a:ext cx="1901398" cy="461665"/>
          </a:xfrm>
          <a:prstGeom prst="rect">
            <a:avLst/>
          </a:prstGeom>
          <a:noFill/>
        </p:spPr>
        <p:txBody>
          <a:bodyPr wrap="square" rtlCol="0">
            <a:spAutoFit/>
          </a:bodyPr>
          <a:lstStyle/>
          <a:p>
            <a:r>
              <a:rPr lang="zh-CN" altLang="en-US" sz="2400" b="1" dirty="0" smtClean="0">
                <a:solidFill>
                  <a:schemeClr val="bg1"/>
                </a:solidFill>
                <a:latin typeface="微软雅黑" pitchFamily="34" charset="-122"/>
                <a:ea typeface="微软雅黑" pitchFamily="34" charset="-122"/>
              </a:rPr>
              <a:t>拟解决问题</a:t>
            </a:r>
            <a:endParaRPr lang="zh-CN" altLang="en-US" sz="2400" b="1" dirty="0">
              <a:solidFill>
                <a:schemeClr val="bg1"/>
              </a:solidFill>
              <a:latin typeface="微软雅黑" pitchFamily="34" charset="-122"/>
              <a:ea typeface="微软雅黑" pitchFamily="34" charset="-122"/>
            </a:endParaRPr>
          </a:p>
        </p:txBody>
      </p:sp>
      <p:sp>
        <p:nvSpPr>
          <p:cNvPr id="5" name="TextBox 4"/>
          <p:cNvSpPr txBox="1"/>
          <p:nvPr/>
        </p:nvSpPr>
        <p:spPr>
          <a:xfrm>
            <a:off x="6371620" y="4356473"/>
            <a:ext cx="2181281" cy="461665"/>
          </a:xfrm>
          <a:prstGeom prst="rect">
            <a:avLst/>
          </a:prstGeom>
          <a:noFill/>
        </p:spPr>
        <p:txBody>
          <a:bodyPr wrap="square" rtlCol="0">
            <a:spAutoFit/>
          </a:bodyPr>
          <a:lstStyle/>
          <a:p>
            <a:r>
              <a:rPr lang="zh-CN" altLang="en-US" sz="2400" b="1" dirty="0" smtClean="0">
                <a:solidFill>
                  <a:schemeClr val="bg1"/>
                </a:solidFill>
                <a:latin typeface="微软雅黑" pitchFamily="34" charset="-122"/>
                <a:ea typeface="微软雅黑" pitchFamily="34" charset="-122"/>
              </a:rPr>
              <a:t>特色与创新点</a:t>
            </a:r>
            <a:endParaRPr lang="zh-CN" altLang="en-US" sz="2400" b="1" dirty="0">
              <a:solidFill>
                <a:schemeClr val="bg1"/>
              </a:solidFill>
              <a:latin typeface="微软雅黑" pitchFamily="34" charset="-122"/>
              <a:ea typeface="微软雅黑" pitchFamily="34" charset="-122"/>
            </a:endParaRPr>
          </a:p>
        </p:txBody>
      </p:sp>
      <p:sp>
        <p:nvSpPr>
          <p:cNvPr id="114" name="任意多边形 113"/>
          <p:cNvSpPr/>
          <p:nvPr/>
        </p:nvSpPr>
        <p:spPr>
          <a:xfrm>
            <a:off x="703253" y="5460619"/>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5" name="任意多边形 114"/>
          <p:cNvSpPr/>
          <p:nvPr/>
        </p:nvSpPr>
        <p:spPr>
          <a:xfrm flipV="1">
            <a:off x="305915" y="5471228"/>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677624" y="545319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xmlns="" val="133675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right)">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wipe(left)">
                                      <p:cBhvr>
                                        <p:cTn id="12" dur="50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wipe(left)">
                                      <p:cBhvr>
                                        <p:cTn id="17" dur="500"/>
                                        <p:tgtEl>
                                          <p:spTgt spid="7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wipe(right)">
                                      <p:cBhvr>
                                        <p:cTn id="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p:sld>
</file>

<file path=ppt/theme/theme1.xml><?xml version="1.0" encoding="utf-8"?>
<a:theme xmlns:a="http://schemas.openxmlformats.org/drawingml/2006/main" name="Office 主题">
  <a:themeElements>
    <a:clrScheme name="自定义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00000"/>
      </a:hlink>
      <a:folHlink>
        <a:srgbClr val="C55A1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1182</TotalTime>
  <Words>1201</Words>
  <Application>Microsoft Office PowerPoint</Application>
  <PresentationFormat>自定义</PresentationFormat>
  <Paragraphs>100</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lenovo</cp:lastModifiedBy>
  <cp:revision>110</cp:revision>
  <dcterms:created xsi:type="dcterms:W3CDTF">2014-12-17T13:36:09Z</dcterms:created>
  <dcterms:modified xsi:type="dcterms:W3CDTF">2015-05-04T06:46:12Z</dcterms:modified>
</cp:coreProperties>
</file>